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82" r:id="rId5"/>
    <p:sldId id="300" r:id="rId6"/>
    <p:sldId id="284" r:id="rId7"/>
    <p:sldId id="299" r:id="rId8"/>
    <p:sldId id="301" r:id="rId9"/>
    <p:sldId id="306" r:id="rId10"/>
    <p:sldId id="283" r:id="rId11"/>
    <p:sldId id="302" r:id="rId12"/>
    <p:sldId id="304" r:id="rId13"/>
    <p:sldId id="303" r:id="rId14"/>
    <p:sldId id="308" r:id="rId15"/>
    <p:sldId id="309" r:id="rId16"/>
    <p:sldId id="305" r:id="rId17"/>
    <p:sldId id="310" r:id="rId18"/>
    <p:sldId id="285" r:id="rId19"/>
    <p:sldId id="311" r:id="rId20"/>
    <p:sldId id="2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94574" autoAdjust="0"/>
  </p:normalViewPr>
  <p:slideViewPr>
    <p:cSldViewPr snapToGrid="0">
      <p:cViewPr varScale="1">
        <p:scale>
          <a:sx n="83" d="100"/>
          <a:sy n="83" d="100"/>
        </p:scale>
        <p:origin x="45" y="18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2/8/2020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2/8/2020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901FAF19-EC05-4368-9C23-D1307429BBA4}"/>
              </a:ext>
            </a:extLst>
          </p:cNvPr>
          <p:cNvSpPr/>
          <p:nvPr userDrawn="1"/>
        </p:nvSpPr>
        <p:spPr>
          <a:xfrm>
            <a:off x="8266176" y="4754879"/>
            <a:ext cx="2450592" cy="1664327"/>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5" name="Rectangle 4">
            <a:extLst>
              <a:ext uri="{FF2B5EF4-FFF2-40B4-BE49-F238E27FC236}">
                <a16:creationId xmlns:a16="http://schemas.microsoft.com/office/drawing/2014/main" id="{E6296D70-8C54-475E-8440-66769A72C583}"/>
              </a:ext>
            </a:extLst>
          </p:cNvPr>
          <p:cNvSpPr/>
          <p:nvPr userDrawn="1"/>
        </p:nvSpPr>
        <p:spPr>
          <a:xfrm>
            <a:off x="11832336" y="1097280"/>
            <a:ext cx="144000" cy="5321927"/>
          </a:xfrm>
          <a:prstGeom prst="rect">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tx1"/>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en-US" noProof="0"/>
              <a:t>Click to edit Master title style</a:t>
            </a:r>
          </a:p>
        </p:txBody>
      </p:sp>
      <p:sp>
        <p:nvSpPr>
          <p:cNvPr id="8" name="Content Placeholder 2">
            <a:extLst>
              <a:ext uri="{FF2B5EF4-FFF2-40B4-BE49-F238E27FC236}">
                <a16:creationId xmlns:a16="http://schemas.microsoft.com/office/drawing/2014/main" id="{D0F16635-76F3-45F7-9385-A99504D2B901}"/>
              </a:ext>
            </a:extLst>
          </p:cNvPr>
          <p:cNvSpPr>
            <a:spLocks noGrp="1"/>
          </p:cNvSpPr>
          <p:nvPr>
            <p:ph idx="34"/>
          </p:nvPr>
        </p:nvSpPr>
        <p:spPr>
          <a:xfrm>
            <a:off x="431999" y="1008000"/>
            <a:ext cx="11339999" cy="488152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9" name="Content Placeholder 3">
            <a:extLst>
              <a:ext uri="{FF2B5EF4-FFF2-40B4-BE49-F238E27FC236}">
                <a16:creationId xmlns:a16="http://schemas.microsoft.com/office/drawing/2014/main" id="{70C8E421-28C0-4976-A17C-22789B6F3B18}"/>
              </a:ext>
            </a:extLst>
          </p:cNvPr>
          <p:cNvSpPr>
            <a:spLocks noGrp="1"/>
          </p:cNvSpPr>
          <p:nvPr>
            <p:ph sz="half" idx="2"/>
          </p:nvPr>
        </p:nvSpPr>
        <p:spPr>
          <a:xfrm>
            <a:off x="6172199" y="1008000"/>
            <a:ext cx="5505225" cy="516896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7AFEAA85-DD59-4B9B-B080-3368277EF650}"/>
              </a:ext>
            </a:extLst>
          </p:cNvPr>
          <p:cNvSpPr>
            <a:spLocks noGrp="1"/>
          </p:cNvSpPr>
          <p:nvPr>
            <p:ph sz="half" idx="1"/>
          </p:nvPr>
        </p:nvSpPr>
        <p:spPr>
          <a:xfrm>
            <a:off x="432000" y="1008000"/>
            <a:ext cx="5587800" cy="516896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12" name="Text Placeholder 4">
            <a:extLst>
              <a:ext uri="{FF2B5EF4-FFF2-40B4-BE49-F238E27FC236}">
                <a16:creationId xmlns:a16="http://schemas.microsoft.com/office/drawing/2014/main" id="{1EAE3C73-B1A9-4A3B-8DD2-5A3492079001}"/>
              </a:ext>
            </a:extLst>
          </p:cNvPr>
          <p:cNvSpPr>
            <a:spLocks noGrp="1"/>
          </p:cNvSpPr>
          <p:nvPr>
            <p:ph type="body" sz="quarter" idx="3"/>
          </p:nvPr>
        </p:nvSpPr>
        <p:spPr>
          <a:xfrm>
            <a:off x="6172200" y="1008000"/>
            <a:ext cx="5599800" cy="823912"/>
          </a:xfrm>
        </p:spPr>
        <p:txBody>
          <a:bodyPr anchor="b"/>
          <a:lstStyle>
            <a:lvl1pPr marL="0" indent="0">
              <a:buNone/>
              <a:defRPr sz="2400" b="1">
                <a:solidFill>
                  <a:schemeClr val="bg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5">
            <a:extLst>
              <a:ext uri="{FF2B5EF4-FFF2-40B4-BE49-F238E27FC236}">
                <a16:creationId xmlns:a16="http://schemas.microsoft.com/office/drawing/2014/main" id="{53A52FEF-F917-4982-9855-43A0DF5DA66B}"/>
              </a:ext>
            </a:extLst>
          </p:cNvPr>
          <p:cNvSpPr>
            <a:spLocks noGrp="1"/>
          </p:cNvSpPr>
          <p:nvPr>
            <p:ph sz="quarter" idx="4"/>
          </p:nvPr>
        </p:nvSpPr>
        <p:spPr>
          <a:xfrm>
            <a:off x="6172200" y="1975912"/>
            <a:ext cx="5599800" cy="4213751"/>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2">
            <a:extLst>
              <a:ext uri="{FF2B5EF4-FFF2-40B4-BE49-F238E27FC236}">
                <a16:creationId xmlns:a16="http://schemas.microsoft.com/office/drawing/2014/main" id="{DC1CA8AB-B7BE-4C9F-9A0A-C849A35AA645}"/>
              </a:ext>
            </a:extLst>
          </p:cNvPr>
          <p:cNvSpPr>
            <a:spLocks noGrp="1"/>
          </p:cNvSpPr>
          <p:nvPr>
            <p:ph type="body" idx="1"/>
          </p:nvPr>
        </p:nvSpPr>
        <p:spPr>
          <a:xfrm>
            <a:off x="432000" y="1008000"/>
            <a:ext cx="5565575" cy="823912"/>
          </a:xfrm>
        </p:spPr>
        <p:txBody>
          <a:bodyPr anchor="b"/>
          <a:lstStyle>
            <a:lvl1pPr marL="0" indent="0">
              <a:buNone/>
              <a:defRPr sz="2400" b="1">
                <a:solidFill>
                  <a:schemeClr val="bg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5" name="Content Placeholder 3">
            <a:extLst>
              <a:ext uri="{FF2B5EF4-FFF2-40B4-BE49-F238E27FC236}">
                <a16:creationId xmlns:a16="http://schemas.microsoft.com/office/drawing/2014/main" id="{7B0DF164-9487-4D3F-BA7D-E273D7F5A2F5}"/>
              </a:ext>
            </a:extLst>
          </p:cNvPr>
          <p:cNvSpPr>
            <a:spLocks noGrp="1"/>
          </p:cNvSpPr>
          <p:nvPr>
            <p:ph sz="half" idx="2"/>
          </p:nvPr>
        </p:nvSpPr>
        <p:spPr>
          <a:xfrm>
            <a:off x="432000" y="1975912"/>
            <a:ext cx="5565575" cy="4213751"/>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07921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en-US" noProof="0"/>
              <a:t>Click to edit Master title style</a:t>
            </a:r>
          </a:p>
        </p:txBody>
      </p:sp>
      <p:sp>
        <p:nvSpPr>
          <p:cNvPr id="10" name="Content Placeholder 2">
            <a:extLst>
              <a:ext uri="{FF2B5EF4-FFF2-40B4-BE49-F238E27FC236}">
                <a16:creationId xmlns:a16="http://schemas.microsoft.com/office/drawing/2014/main" id="{34E38C26-A932-4007-84B1-21C1D9744A76}"/>
              </a:ext>
            </a:extLst>
          </p:cNvPr>
          <p:cNvSpPr>
            <a:spLocks noGrp="1"/>
          </p:cNvSpPr>
          <p:nvPr>
            <p:ph idx="33"/>
          </p:nvPr>
        </p:nvSpPr>
        <p:spPr>
          <a:xfrm>
            <a:off x="430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FA87EF18-D404-4A92-BE37-7AC9B7223D51}"/>
              </a:ext>
            </a:extLst>
          </p:cNvPr>
          <p:cNvSpPr>
            <a:spLocks noGrp="1"/>
          </p:cNvSpPr>
          <p:nvPr>
            <p:ph idx="34"/>
          </p:nvPr>
        </p:nvSpPr>
        <p:spPr>
          <a:xfrm>
            <a:off x="817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4564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72000" tIns="180000" rIns="180000" bIns="0" anchor="t"/>
          <a:lstStyle>
            <a:lvl1pPr algn="r">
              <a:lnSpc>
                <a:spcPts val="4700"/>
              </a:lnSpc>
              <a:defRPr sz="4500">
                <a:solidFill>
                  <a:schemeClr val="bg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875849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Slide Title</a:t>
            </a:r>
          </a:p>
        </p:txBody>
      </p:sp>
      <p:sp>
        <p:nvSpPr>
          <p:cNvPr id="15" name="Text Placeholder 3">
            <a:extLst>
              <a:ext uri="{FF2B5EF4-FFF2-40B4-BE49-F238E27FC236}">
                <a16:creationId xmlns:a16="http://schemas.microsoft.com/office/drawing/2014/main" id="{4EF269EA-6AE9-449D-BE5A-03758EA88DDA}"/>
              </a:ext>
            </a:extLst>
          </p:cNvPr>
          <p:cNvSpPr>
            <a:spLocks noGrp="1"/>
          </p:cNvSpPr>
          <p:nvPr>
            <p:ph type="body" sz="half" idx="2"/>
          </p:nvPr>
        </p:nvSpPr>
        <p:spPr>
          <a:xfrm>
            <a:off x="355601" y="4889910"/>
            <a:ext cx="4840085" cy="816077"/>
          </a:xfrm>
          <a:solidFill>
            <a:schemeClr val="tx1">
              <a:alpha val="80000"/>
            </a:schemeClr>
          </a:solidFill>
          <a:ln>
            <a:gradFill>
              <a:gsLst>
                <a:gs pos="0">
                  <a:schemeClr val="tx1">
                    <a:lumMod val="75000"/>
                    <a:lumOff val="25000"/>
                  </a:schemeClr>
                </a:gs>
                <a:gs pos="100000">
                  <a:schemeClr val="accent1"/>
                </a:gs>
              </a:gsLst>
              <a:lin ang="0" scaled="0"/>
            </a:gradFill>
          </a:ln>
        </p:spPr>
        <p:txBody>
          <a:bodyPr vert="horz" lIns="0" tIns="144000" rIns="91440" bIns="0" rtlCol="0">
            <a:noAutofit/>
          </a:bodyPr>
          <a:lstStyle>
            <a:lvl1pPr marL="0" indent="0" algn="r">
              <a:buNone/>
              <a:defRPr lang="en-US" baseline="0">
                <a:solidFill>
                  <a:schemeClr val="bg1">
                    <a:lumMod val="75000"/>
                  </a:schemeClr>
                </a:solidFill>
              </a:defRPr>
            </a:lvl1pPr>
          </a:lstStyle>
          <a:p>
            <a:pPr marL="266700" lvl="0" indent="-266700" algn="r"/>
            <a:r>
              <a:rPr lang="en-US" noProof="0"/>
              <a:t>Click to edit Master text styles</a:t>
            </a:r>
          </a:p>
        </p:txBody>
      </p:sp>
      <p:sp>
        <p:nvSpPr>
          <p:cNvPr id="16" name="Content Placeholder 2">
            <a:extLst>
              <a:ext uri="{FF2B5EF4-FFF2-40B4-BE49-F238E27FC236}">
                <a16:creationId xmlns:a16="http://schemas.microsoft.com/office/drawing/2014/main" id="{A473F491-E8FD-4CBC-84E6-5139D5161A9C}"/>
              </a:ext>
            </a:extLst>
          </p:cNvPr>
          <p:cNvSpPr>
            <a:spLocks noGrp="1"/>
          </p:cNvSpPr>
          <p:nvPr>
            <p:ph idx="1"/>
          </p:nvPr>
        </p:nvSpPr>
        <p:spPr>
          <a:xfrm>
            <a:off x="6095998" y="651641"/>
            <a:ext cx="5472001" cy="5054346"/>
          </a:xfrm>
        </p:spPr>
        <p:txBody>
          <a:bodyPr anchor="b" anchorCtr="0"/>
          <a:lstStyle>
            <a:lvl1pPr>
              <a:defRPr sz="2000">
                <a:solidFill>
                  <a:schemeClr val="bg1">
                    <a:lumMod val="75000"/>
                  </a:schemeClr>
                </a:solidFill>
              </a:defRPr>
            </a:lvl1pPr>
            <a:lvl2pPr>
              <a:defRPr sz="1800">
                <a:solidFill>
                  <a:schemeClr val="bg1">
                    <a:lumMod val="75000"/>
                  </a:schemeClr>
                </a:solidFill>
              </a:defRPr>
            </a:lvl2pPr>
            <a:lvl3pPr>
              <a:defRPr sz="1600">
                <a:solidFill>
                  <a:schemeClr val="bg1">
                    <a:lumMod val="75000"/>
                  </a:schemeClr>
                </a:solidFill>
              </a:defRPr>
            </a:lvl3pPr>
            <a:lvl4pPr>
              <a:defRPr sz="1400">
                <a:solidFill>
                  <a:schemeClr val="bg1">
                    <a:lumMod val="75000"/>
                  </a:schemeClr>
                </a:solidFill>
              </a:defRPr>
            </a:lvl4pPr>
            <a:lvl5pPr>
              <a:defRPr sz="1400">
                <a:solidFill>
                  <a:schemeClr val="bg1">
                    <a:lumMod val="75000"/>
                  </a:schemeClr>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67883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Slide Title</a:t>
            </a:r>
          </a:p>
        </p:txBody>
      </p:sp>
      <p:sp>
        <p:nvSpPr>
          <p:cNvPr id="9" name="Text Placeholder 3">
            <a:extLst>
              <a:ext uri="{FF2B5EF4-FFF2-40B4-BE49-F238E27FC236}">
                <a16:creationId xmlns:a16="http://schemas.microsoft.com/office/drawing/2014/main" id="{AC12A5E3-4178-4927-9321-CCDE04B7D2A2}"/>
              </a:ext>
            </a:extLst>
          </p:cNvPr>
          <p:cNvSpPr>
            <a:spLocks noGrp="1"/>
          </p:cNvSpPr>
          <p:nvPr>
            <p:ph type="body" sz="half" idx="2"/>
          </p:nvPr>
        </p:nvSpPr>
        <p:spPr>
          <a:xfrm>
            <a:off x="355601" y="4889911"/>
            <a:ext cx="4840085" cy="816076"/>
          </a:xfrm>
          <a:solidFill>
            <a:schemeClr val="tx1">
              <a:alpha val="80000"/>
            </a:schemeClr>
          </a:solidFill>
          <a:ln>
            <a:gradFill>
              <a:gsLst>
                <a:gs pos="0">
                  <a:schemeClr val="tx1">
                    <a:lumMod val="75000"/>
                    <a:lumOff val="25000"/>
                  </a:schemeClr>
                </a:gs>
                <a:gs pos="100000">
                  <a:schemeClr val="accent1"/>
                </a:gs>
              </a:gsLst>
              <a:lin ang="0" scaled="0"/>
            </a:gradFill>
          </a:ln>
        </p:spPr>
        <p:txBody>
          <a:bodyPr vert="horz" lIns="0" tIns="144000" rIns="91440" bIns="0" rtlCol="0">
            <a:noAutofit/>
          </a:bodyPr>
          <a:lstStyle>
            <a:lvl1pPr marL="0" indent="0" algn="r">
              <a:buNone/>
              <a:defRPr lang="en-US">
                <a:solidFill>
                  <a:schemeClr val="bg1">
                    <a:lumMod val="75000"/>
                  </a:schemeClr>
                </a:solidFill>
              </a:defRPr>
            </a:lvl1pPr>
          </a:lstStyle>
          <a:p>
            <a:pPr marL="266700" lvl="0" indent="-266700" algn="r"/>
            <a:r>
              <a:rPr lang="en-US" noProof="0"/>
              <a:t>Click to edit Master text styles</a:t>
            </a:r>
          </a:p>
        </p:txBody>
      </p:sp>
      <p:sp>
        <p:nvSpPr>
          <p:cNvPr id="12" name="Picture Placeholder 2">
            <a:extLst>
              <a:ext uri="{FF2B5EF4-FFF2-40B4-BE49-F238E27FC236}">
                <a16:creationId xmlns:a16="http://schemas.microsoft.com/office/drawing/2014/main" id="{73C2D913-09CE-4035-84E6-3144961151C2}"/>
              </a:ext>
            </a:extLst>
          </p:cNvPr>
          <p:cNvSpPr>
            <a:spLocks noGrp="1"/>
          </p:cNvSpPr>
          <p:nvPr>
            <p:ph type="pic" idx="1"/>
          </p:nvPr>
        </p:nvSpPr>
        <p:spPr>
          <a:xfrm>
            <a:off x="6095997" y="651641"/>
            <a:ext cx="5472002" cy="50543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26314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F6E7EBFD-F776-4FA5-B67B-AEAB104C7125}"/>
              </a:ext>
            </a:extLst>
          </p:cNvPr>
          <p:cNvSpPr/>
          <p:nvPr userDrawn="1"/>
        </p:nvSpPr>
        <p:spPr>
          <a:xfrm>
            <a:off x="8418576" y="4907280"/>
            <a:ext cx="1554480" cy="1103376"/>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tx1"/>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7" name="Oval 6">
            <a:extLst>
              <a:ext uri="{FF2B5EF4-FFF2-40B4-BE49-F238E27FC236}">
                <a16:creationId xmlns:a16="http://schemas.microsoft.com/office/drawing/2014/main" id="{6901C03F-F087-4546-A9C3-5B5B81E3BD7B}"/>
              </a:ext>
            </a:extLst>
          </p:cNvPr>
          <p:cNvSpPr/>
          <p:nvPr userDrawn="1"/>
        </p:nvSpPr>
        <p:spPr>
          <a:xfrm>
            <a:off x="8266176" y="47548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Tree>
    <p:extLst>
      <p:ext uri="{BB962C8B-B14F-4D97-AF65-F5344CB8AC3E}">
        <p14:creationId xmlns:p14="http://schemas.microsoft.com/office/powerpoint/2010/main" val="289205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
        <p:nvSpPr>
          <p:cNvPr id="5" name="Text Placeholder 4">
            <a:extLst>
              <a:ext uri="{FF2B5EF4-FFF2-40B4-BE49-F238E27FC236}">
                <a16:creationId xmlns:a16="http://schemas.microsoft.com/office/drawing/2014/main" id="{DF9F7BF0-5084-45F6-AF52-A3013D439469}"/>
              </a:ext>
            </a:extLst>
          </p:cNvPr>
          <p:cNvSpPr>
            <a:spLocks noGrp="1"/>
          </p:cNvSpPr>
          <p:nvPr>
            <p:ph type="body" sz="quarter" idx="34"/>
          </p:nvPr>
        </p:nvSpPr>
        <p:spPr>
          <a:xfrm>
            <a:off x="2718816" y="2673350"/>
            <a:ext cx="6754368" cy="1511300"/>
          </a:xfrm>
        </p:spPr>
        <p:txBody>
          <a:bodyPr anchor="ctr"/>
          <a:lstStyle>
            <a:lvl1pPr marL="0" indent="0" algn="ctr">
              <a:buNone/>
              <a:defRPr sz="4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1395443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1AB7A8BA-0531-4A37-BB60-9E1CA4764B40}"/>
              </a:ext>
            </a:extLst>
          </p:cNvPr>
          <p:cNvSpPr/>
          <p:nvPr userDrawn="1"/>
        </p:nvSpPr>
        <p:spPr>
          <a:xfrm>
            <a:off x="1450848" y="653845"/>
            <a:ext cx="2657856" cy="2450592"/>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tx1"/>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72000" tIns="180000" rIns="180000" bIns="0" anchor="t"/>
          <a:lstStyle>
            <a:lvl1pPr algn="r">
              <a:lnSpc>
                <a:spcPts val="4700"/>
              </a:lnSpc>
              <a:defRPr sz="4500">
                <a:solidFill>
                  <a:schemeClr val="bg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0268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FE842FA8-E742-4FD8-BFA1-7B8A13828E76}"/>
              </a:ext>
            </a:extLst>
          </p:cNvPr>
          <p:cNvSpPr/>
          <p:nvPr userDrawn="1"/>
        </p:nvSpPr>
        <p:spPr>
          <a:xfrm>
            <a:off x="8418576" y="49072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8" name="Oval 7">
            <a:extLst>
              <a:ext uri="{FF2B5EF4-FFF2-40B4-BE49-F238E27FC236}">
                <a16:creationId xmlns:a16="http://schemas.microsoft.com/office/drawing/2014/main" id="{23F5D8CC-DBBC-4E65-A552-C98514F1E2F9}"/>
              </a:ext>
            </a:extLst>
          </p:cNvPr>
          <p:cNvSpPr/>
          <p:nvPr userDrawn="1"/>
        </p:nvSpPr>
        <p:spPr>
          <a:xfrm>
            <a:off x="8266176" y="47548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tx1"/>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432000" tIns="432000" rIns="72000" bIns="1188000" anchor="t"/>
          <a:lstStyle>
            <a:lvl1pPr algn="l">
              <a:lnSpc>
                <a:spcPts val="4700"/>
              </a:lnSpc>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lIns="180000" tIns="144000" rIns="0"/>
          <a:lstStyle>
            <a:lvl1pPr marL="0" indent="0" algn="l">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34827DBE-7690-48BE-8673-ABB67E101D80}"/>
              </a:ext>
            </a:extLst>
          </p:cNvPr>
          <p:cNvSpPr/>
          <p:nvPr userDrawn="1"/>
        </p:nvSpPr>
        <p:spPr>
          <a:xfrm>
            <a:off x="8266176" y="47548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tx1"/>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Slide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DE35ADD-8A62-4F35-950B-EA0CC678DE64}"/>
              </a:ext>
            </a:extLst>
          </p:cNvPr>
          <p:cNvSpPr/>
          <p:nvPr userDrawn="1"/>
        </p:nvSpPr>
        <p:spPr>
          <a:xfrm>
            <a:off x="8266176" y="47548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
        <p:nvSpPr>
          <p:cNvPr id="7" name="Content Placeholder 2">
            <a:extLst>
              <a:ext uri="{FF2B5EF4-FFF2-40B4-BE49-F238E27FC236}">
                <a16:creationId xmlns:a16="http://schemas.microsoft.com/office/drawing/2014/main" id="{67DBAC9A-28A2-405B-8B7E-9BE425F51354}"/>
              </a:ext>
            </a:extLst>
          </p:cNvPr>
          <p:cNvSpPr>
            <a:spLocks noGrp="1"/>
          </p:cNvSpPr>
          <p:nvPr>
            <p:ph idx="34"/>
          </p:nvPr>
        </p:nvSpPr>
        <p:spPr>
          <a:xfrm>
            <a:off x="431999" y="1512000"/>
            <a:ext cx="11339999" cy="437752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367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bg1">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bg1">
                    <a:lumMod val="75000"/>
                  </a:schemeClr>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09955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tx1"/>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bg1">
              <a:lumMod val="95000"/>
            </a:schemeClr>
          </a:solidFill>
        </p:spPr>
        <p:txBody>
          <a:bodyPr lIns="180000" tIns="72000" rIns="180000" anchor="t"/>
          <a:lstStyle>
            <a:lvl1pPr marL="0" indent="0">
              <a:buNone/>
              <a:defRPr>
                <a:solidFill>
                  <a:schemeClr val="tx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AB05C513-FBE3-4BA7-9084-69899356E59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tx1"/>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a:lstStyle>
            <a:lvl1pPr marL="0" indent="0" algn="r">
              <a:buNone/>
              <a:defRPr sz="1400">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a:lstStyle>
            <a:lvl1pPr marL="0" indent="0" algn="r">
              <a:buNone/>
              <a:defRPr sz="1400">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a:lstStyle>
            <a:lvl1pPr marL="0" indent="0" algn="r">
              <a:buNone/>
              <a:defRPr sz="1400">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3" name="Text Placeholder 6">
            <a:extLst>
              <a:ext uri="{FF2B5EF4-FFF2-40B4-BE49-F238E27FC236}">
                <a16:creationId xmlns:a16="http://schemas.microsoft.com/office/drawing/2014/main" id="{94054031-2BEC-4DA9-90C3-616D2D61AB85}"/>
              </a:ext>
            </a:extLst>
          </p:cNvPr>
          <p:cNvSpPr>
            <a:spLocks noGrp="1"/>
          </p:cNvSpPr>
          <p:nvPr>
            <p:ph type="body" sz="quarter" idx="19" hasCustomPrompt="1"/>
          </p:nvPr>
        </p:nvSpPr>
        <p:spPr>
          <a:xfrm>
            <a:off x="7943550" y="5233270"/>
            <a:ext cx="3396887" cy="196707"/>
          </a:xfrm>
        </p:spPr>
        <p:txBody>
          <a:bodyPr/>
          <a:lstStyle>
            <a:lvl1pPr marL="0" indent="0" algn="r">
              <a:buNone/>
              <a:defRPr sz="18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Tree>
    <p:extLst>
      <p:ext uri="{BB962C8B-B14F-4D97-AF65-F5344CB8AC3E}">
        <p14:creationId xmlns:p14="http://schemas.microsoft.com/office/powerpoint/2010/main" val="1606844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726F2C-157B-477E-AD76-8F54126834C2}"/>
              </a:ext>
            </a:extLst>
          </p:cNvPr>
          <p:cNvSpPr/>
          <p:nvPr userDrawn="1"/>
        </p:nvSpPr>
        <p:spPr>
          <a:xfrm>
            <a:off x="0" y="6191250"/>
            <a:ext cx="12192000" cy="66675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77425" y="6322399"/>
            <a:ext cx="370575" cy="365125"/>
          </a:xfrm>
          <a:prstGeom prst="rect">
            <a:avLst/>
          </a:prstGeom>
          <a:noFill/>
          <a:ln>
            <a:solidFill>
              <a:schemeClr val="accent1"/>
            </a:solidFill>
          </a:ln>
          <a:effectLst>
            <a:glow rad="63500">
              <a:schemeClr val="accent1">
                <a:satMod val="175000"/>
                <a:alpha val="40000"/>
              </a:schemeClr>
            </a:glow>
          </a:effectLst>
        </p:spPr>
        <p:txBody>
          <a:bodyPr vert="horz" lIns="0" tIns="0" rIns="0" bIns="0" rtlCol="0" anchor="ctr"/>
          <a:lstStyle>
            <a:lvl1pPr algn="ctr">
              <a:defRPr sz="1200">
                <a:solidFill>
                  <a:schemeClr val="bg1"/>
                </a:solidFill>
              </a:defRPr>
            </a:lvl1pPr>
          </a:lstStyle>
          <a:p>
            <a:fld id="{19B51A1E-902D-48AF-9020-955120F399B6}" type="slidenum">
              <a:rPr lang="en-US" noProof="0" smtClean="0"/>
              <a:pPr/>
              <a:t>‹#›</a:t>
            </a:fld>
            <a:endParaRPr lang="en-US" noProof="0"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bg1"/>
                </a:solidFill>
              </a:defRPr>
            </a:lvl1pPr>
          </a:lstStyle>
          <a:p>
            <a:r>
              <a:rPr lang="en-US" noProof="0" dirty="0"/>
              <a:t>Add a footer</a:t>
            </a:r>
          </a:p>
        </p:txBody>
      </p:sp>
      <p:sp>
        <p:nvSpPr>
          <p:cNvPr id="21" name="TextBox 20">
            <a:extLst>
              <a:ext uri="{FF2B5EF4-FFF2-40B4-BE49-F238E27FC236}">
                <a16:creationId xmlns:a16="http://schemas.microsoft.com/office/drawing/2014/main" id="{B3839907-C37E-4F37-B9BB-92B4A49360E6}"/>
              </a:ext>
            </a:extLst>
          </p:cNvPr>
          <p:cNvSpPr txBox="1"/>
          <p:nvPr userDrawn="1"/>
        </p:nvSpPr>
        <p:spPr>
          <a:xfrm>
            <a:off x="10194026" y="6258973"/>
            <a:ext cx="1577974" cy="427535"/>
          </a:xfrm>
          <a:prstGeom prst="rect">
            <a:avLst/>
          </a:prstGeom>
          <a:noFill/>
        </p:spPr>
        <p:txBody>
          <a:bodyPr wrap="square" lIns="0" tIns="144000" rIns="0" bIns="0" rtlCol="0">
            <a:spAutoFit/>
          </a:bodyPr>
          <a:lstStyle/>
          <a:p>
            <a:pPr algn="ctr">
              <a:lnSpc>
                <a:spcPts val="1100"/>
              </a:lnSpc>
            </a:pPr>
            <a:r>
              <a:rPr lang="en-US" sz="2000" b="1" spc="0" baseline="0" noProof="0" dirty="0">
                <a:solidFill>
                  <a:schemeClr val="bg1"/>
                </a:solidFill>
                <a:latin typeface="+mj-lt"/>
                <a:cs typeface="Times New Roman" panose="02020603050405020304" pitchFamily="18" charset="0"/>
              </a:rPr>
              <a:t>Contoso</a:t>
            </a:r>
            <a:br>
              <a:rPr lang="en-US" sz="2000" b="1" spc="0" baseline="0" noProof="0" dirty="0">
                <a:solidFill>
                  <a:schemeClr val="bg1"/>
                </a:solidFill>
                <a:latin typeface="Times New Roman" panose="02020603050405020304" pitchFamily="18" charset="0"/>
                <a:cs typeface="Times New Roman" panose="02020603050405020304" pitchFamily="18" charset="0"/>
              </a:rPr>
            </a:br>
            <a:r>
              <a:rPr lang="en-US" sz="1100" b="0" i="1" spc="600" baseline="0" noProof="0" dirty="0">
                <a:solidFill>
                  <a:schemeClr val="bg1"/>
                </a:solidFill>
                <a:latin typeface="Times New Roman" panose="02020603050405020304" pitchFamily="18" charset="0"/>
                <a:cs typeface="Times New Roman" panose="02020603050405020304" pitchFamily="18" charset="0"/>
              </a:rPr>
              <a:t>Suites</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73" r:id="rId6"/>
    <p:sldLayoutId id="2147483659" r:id="rId7"/>
    <p:sldLayoutId id="2147483660" r:id="rId8"/>
    <p:sldLayoutId id="2147483664" r:id="rId9"/>
    <p:sldLayoutId id="2147483650" r:id="rId10"/>
    <p:sldLayoutId id="2147483652" r:id="rId11"/>
    <p:sldLayoutId id="2147483671" r:id="rId12"/>
    <p:sldLayoutId id="2147483656" r:id="rId13"/>
    <p:sldLayoutId id="2147483657" r:id="rId14"/>
    <p:sldLayoutId id="2147483667" r:id="rId15"/>
    <p:sldLayoutId id="2147483668" r:id="rId16"/>
    <p:sldLayoutId id="2147483669" r:id="rId17"/>
    <p:sldLayoutId id="2147483672" r:id="rId18"/>
    <p:sldLayoutId id="2147483654" r:id="rId19"/>
    <p:sldLayoutId id="2147483674"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bg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data.gov.in/resources/approved-hotelsrestaurantsair-catering-unitstime-share-resortsapartmentsconventio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Picture Placeholder 7" descr="Black wood grain" title="Black wood grain">
            <a:extLst>
              <a:ext uri="{FF2B5EF4-FFF2-40B4-BE49-F238E27FC236}">
                <a16:creationId xmlns:a16="http://schemas.microsoft.com/office/drawing/2014/main" id="{1DFA8E42-E4CC-4EE9-BE99-2FFA2EC79C26}"/>
              </a:ext>
            </a:extLst>
          </p:cNvPr>
          <p:cNvPicPr>
            <a:picLocks noGrp="1" noChangeAspect="1"/>
          </p:cNvPicPr>
          <p:nvPr>
            <p:ph type="pic" sz="quarter" idx="16"/>
          </p:nvPr>
        </p:nvPicPr>
        <p:blipFill rotWithShape="1">
          <a:blip r:embed="rId2"/>
          <a:srcRect b="8052"/>
          <a:stretch/>
        </p:blipFill>
        <p:spPr>
          <a:xfrm>
            <a:off x="144000" y="143999"/>
            <a:ext cx="11905200" cy="6047999"/>
          </a:xfrm>
          <a:prstGeom prst="rect">
            <a:avLst/>
          </a:prstGeom>
          <a:noFill/>
        </p:spPr>
      </p:pic>
      <p:sp>
        <p:nvSpPr>
          <p:cNvPr id="4" name="Subtitle 3">
            <a:extLst>
              <a:ext uri="{FF2B5EF4-FFF2-40B4-BE49-F238E27FC236}">
                <a16:creationId xmlns:a16="http://schemas.microsoft.com/office/drawing/2014/main" id="{4772945D-CA91-4CFE-8EB7-941C7618C994}"/>
              </a:ext>
            </a:extLst>
          </p:cNvPr>
          <p:cNvSpPr>
            <a:spLocks noGrp="1"/>
          </p:cNvSpPr>
          <p:nvPr>
            <p:ph sz="half" idx="1"/>
          </p:nvPr>
        </p:nvSpPr>
        <p:spPr>
          <a:xfrm>
            <a:off x="687023" y="5345530"/>
            <a:ext cx="2063551" cy="398967"/>
          </a:xfrm>
          <a:prstGeom prst="rect">
            <a:avLst/>
          </a:prstGeom>
          <a:solidFill>
            <a:schemeClr val="bg1">
              <a:lumMod val="95000"/>
            </a:schemeClr>
          </a:solidFill>
        </p:spPr>
        <p:txBody>
          <a:bodyPr anchor="t">
            <a:normAutofit/>
          </a:bodyPr>
          <a:lstStyle/>
          <a:p>
            <a:r>
              <a:rPr lang="en-US" dirty="0"/>
              <a:t>By- Jeeten Patel</a:t>
            </a:r>
          </a:p>
        </p:txBody>
      </p:sp>
      <p:sp>
        <p:nvSpPr>
          <p:cNvPr id="13" name="Slide Number Placeholder 3">
            <a:extLst>
              <a:ext uri="{FF2B5EF4-FFF2-40B4-BE49-F238E27FC236}">
                <a16:creationId xmlns:a16="http://schemas.microsoft.com/office/drawing/2014/main" id="{DA2E853E-F683-4AD9-8424-DA6E36B9FFC8}"/>
              </a:ext>
            </a:extLst>
          </p:cNvPr>
          <p:cNvSpPr>
            <a:spLocks noGrp="1"/>
          </p:cNvSpPr>
          <p:nvPr>
            <p:ph type="sldNum" sz="quarter" idx="15"/>
          </p:nvPr>
        </p:nvSpPr>
        <p:spPr>
          <a:xfrm>
            <a:off x="11677425" y="6322399"/>
            <a:ext cx="370575" cy="365125"/>
          </a:xfrm>
        </p:spPr>
        <p:txBody>
          <a:bodyPr/>
          <a:lstStyle/>
          <a:p>
            <a:pPr>
              <a:spcAft>
                <a:spcPts val="600"/>
              </a:spcAft>
            </a:pPr>
            <a:fld id="{19B51A1E-902D-48AF-9020-955120F399B6}" type="slidenum">
              <a:rPr lang="en-US" noProof="0" smtClean="0"/>
              <a:pPr>
                <a:spcAft>
                  <a:spcPts val="600"/>
                </a:spcAft>
              </a:pPr>
              <a:t>1</a:t>
            </a:fld>
            <a:endParaRPr lang="en-US" noProof="0"/>
          </a:p>
        </p:txBody>
      </p:sp>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426000" y="715263"/>
            <a:ext cx="11340000" cy="917478"/>
          </a:xfrm>
          <a:prstGeom prst="rect">
            <a:avLst/>
          </a:prstGeom>
        </p:spPr>
        <p:txBody>
          <a:bodyPr anchor="ctr">
            <a:normAutofit/>
          </a:bodyPr>
          <a:lstStyle/>
          <a:p>
            <a:r>
              <a:rPr lang="en-IN" b="1" dirty="0"/>
              <a:t>Analysis of the segmentation of Indian World-class standard services Hotel &amp; Restaurants</a:t>
            </a:r>
            <a:endParaRPr lang="en-IN" dirty="0"/>
          </a:p>
        </p:txBody>
      </p:sp>
      <p:sp>
        <p:nvSpPr>
          <p:cNvPr id="2" name="Rectangle 1">
            <a:extLst>
              <a:ext uri="{FF2B5EF4-FFF2-40B4-BE49-F238E27FC236}">
                <a16:creationId xmlns:a16="http://schemas.microsoft.com/office/drawing/2014/main" id="{F39D667F-37A2-4DA3-8EAD-4822D3468AE4}"/>
              </a:ext>
            </a:extLst>
          </p:cNvPr>
          <p:cNvSpPr/>
          <p:nvPr/>
        </p:nvSpPr>
        <p:spPr>
          <a:xfrm>
            <a:off x="5189854" y="3244334"/>
            <a:ext cx="1812291" cy="369332"/>
          </a:xfrm>
          <a:prstGeom prst="rect">
            <a:avLst/>
          </a:prstGeom>
        </p:spPr>
        <p:txBody>
          <a:bodyPr wrap="none">
            <a:spAutoFit/>
          </a:bodyPr>
          <a:lstStyle/>
          <a:p>
            <a:pPr marL="342900" lvl="0" indent="-342900">
              <a:spcBef>
                <a:spcPts val="1200"/>
              </a:spcBef>
              <a:spcAft>
                <a:spcPts val="0"/>
              </a:spcAft>
              <a:buFont typeface="+mj-lt"/>
              <a:buAutoNum type="alphaUcPeriod"/>
            </a:pPr>
            <a:r>
              <a:rPr lang="en-IN" b="1" dirty="0">
                <a:solidFill>
                  <a:srgbClr val="000000"/>
                </a:solidFill>
                <a:latin typeface="Calibri" panose="020F0502020204030204" pitchFamily="34" charset="0"/>
                <a:ea typeface="Times New Roman" panose="02020603050405020304" pitchFamily="18" charset="0"/>
              </a:rPr>
              <a:t>Data Analysis</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324417" y="329566"/>
            <a:ext cx="5472000" cy="694755"/>
          </a:xfrm>
        </p:spPr>
        <p:txBody>
          <a:bodyPr/>
          <a:lstStyle/>
          <a:p>
            <a:pPr marL="0" indent="0">
              <a:buNone/>
            </a:pPr>
            <a:r>
              <a:rPr lang="en-IN" sz="1800" dirty="0"/>
              <a:t>Distribution of Hotels: </a:t>
            </a:r>
            <a:r>
              <a:rPr lang="en-IN" dirty="0"/>
              <a:t>Folium Map Distribution</a:t>
            </a:r>
          </a:p>
          <a:p>
            <a:pPr lvl="1"/>
            <a:endParaRPr lang="en-IN" dirty="0"/>
          </a:p>
        </p:txBody>
      </p:sp>
      <p:sp>
        <p:nvSpPr>
          <p:cNvPr id="25" name="Subtitle 24">
            <a:extLst>
              <a:ext uri="{FF2B5EF4-FFF2-40B4-BE49-F238E27FC236}">
                <a16:creationId xmlns:a16="http://schemas.microsoft.com/office/drawing/2014/main" id="{66EEB513-467F-4991-82EC-AD68FC13249F}"/>
              </a:ext>
            </a:extLst>
          </p:cNvPr>
          <p:cNvSpPr>
            <a:spLocks noGrp="1"/>
          </p:cNvSpPr>
          <p:nvPr>
            <p:ph type="subTitle" idx="1"/>
          </p:nvPr>
        </p:nvSpPr>
        <p:spPr>
          <a:xfrm>
            <a:off x="7602099" y="2597461"/>
            <a:ext cx="4445901" cy="1663076"/>
          </a:xfrm>
        </p:spPr>
        <p:txBody>
          <a:bodyPr/>
          <a:lstStyle/>
          <a:p>
            <a:r>
              <a:rPr lang="en-IN" dirty="0"/>
              <a:t>We find that South India is heavily concentrated with premier Hotels. On other hand, as we move from west to east India number significantly reduces due to several geographic and financial reasons which are not part of this analysis.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bwMode="grayWhite"/>
        <p:txBody>
          <a:bodyPr/>
          <a:lstStyle/>
          <a:p>
            <a:fld id="{19B51A1E-902D-48AF-9020-955120F399B6}" type="slidenum">
              <a:rPr lang="en-US" smtClean="0"/>
              <a:pPr/>
              <a:t>10</a:t>
            </a:fld>
            <a:endParaRPr lang="en-US" dirty="0"/>
          </a:p>
        </p:txBody>
      </p:sp>
      <p:pic>
        <p:nvPicPr>
          <p:cNvPr id="9" name="Picture 8">
            <a:extLst>
              <a:ext uri="{FF2B5EF4-FFF2-40B4-BE49-F238E27FC236}">
                <a16:creationId xmlns:a16="http://schemas.microsoft.com/office/drawing/2014/main" id="{C2F8A155-1344-48E5-9675-04B8002B261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417" y="1085676"/>
            <a:ext cx="7101395" cy="4686647"/>
          </a:xfrm>
          <a:prstGeom prst="rect">
            <a:avLst/>
          </a:prstGeom>
          <a:noFill/>
          <a:ln>
            <a:noFill/>
          </a:ln>
        </p:spPr>
      </p:pic>
    </p:spTree>
    <p:extLst>
      <p:ext uri="{BB962C8B-B14F-4D97-AF65-F5344CB8AC3E}">
        <p14:creationId xmlns:p14="http://schemas.microsoft.com/office/powerpoint/2010/main" val="2827945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145285" y="373811"/>
            <a:ext cx="5472000" cy="694755"/>
          </a:xfrm>
        </p:spPr>
        <p:txBody>
          <a:bodyPr/>
          <a:lstStyle/>
          <a:p>
            <a:pPr marL="266700" lvl="1" indent="0">
              <a:buNone/>
            </a:pPr>
            <a:r>
              <a:rPr lang="en-IN" sz="1800" dirty="0"/>
              <a:t>Distribution of Rooms: Box-Plot Distribution</a:t>
            </a:r>
          </a:p>
          <a:p>
            <a:pPr lvl="1"/>
            <a:endParaRPr lang="en-IN" dirty="0"/>
          </a:p>
        </p:txBody>
      </p:sp>
      <p:sp>
        <p:nvSpPr>
          <p:cNvPr id="25" name="Subtitle 24">
            <a:extLst>
              <a:ext uri="{FF2B5EF4-FFF2-40B4-BE49-F238E27FC236}">
                <a16:creationId xmlns:a16="http://schemas.microsoft.com/office/drawing/2014/main" id="{66EEB513-467F-4991-82EC-AD68FC13249F}"/>
              </a:ext>
            </a:extLst>
          </p:cNvPr>
          <p:cNvSpPr>
            <a:spLocks noGrp="1"/>
          </p:cNvSpPr>
          <p:nvPr>
            <p:ph type="subTitle" idx="1"/>
          </p:nvPr>
        </p:nvSpPr>
        <p:spPr>
          <a:xfrm>
            <a:off x="7286446" y="977660"/>
            <a:ext cx="4528672" cy="4949622"/>
          </a:xfrm>
        </p:spPr>
        <p:txBody>
          <a:bodyPr/>
          <a:lstStyle/>
          <a:p>
            <a:pPr algn="just"/>
            <a:r>
              <a:rPr lang="en-IN" dirty="0"/>
              <a:t>Violin plot is a method to visualize the distribution of numerical data of different variables. It is similar Box Plot but with a rotated plot on each side, giving more information about the density estimate on the y-axis. </a:t>
            </a:r>
          </a:p>
          <a:p>
            <a:endParaRPr lang="en-IN" dirty="0"/>
          </a:p>
          <a:p>
            <a:r>
              <a:rPr lang="en-IN" dirty="0"/>
              <a:t>Mean:</a:t>
            </a:r>
          </a:p>
          <a:p>
            <a:r>
              <a:rPr lang="en-IN" dirty="0"/>
              <a:t>4 Star                           75</a:t>
            </a:r>
          </a:p>
          <a:p>
            <a:r>
              <a:rPr lang="en-IN" dirty="0"/>
              <a:t>5 Star                         115</a:t>
            </a:r>
          </a:p>
          <a:p>
            <a:r>
              <a:rPr lang="en-IN" dirty="0"/>
              <a:t>5 Star Deluxe            195</a:t>
            </a:r>
          </a:p>
          <a:p>
            <a:r>
              <a:rPr lang="en-IN" dirty="0"/>
              <a:t>Heritage Basic            27</a:t>
            </a:r>
          </a:p>
          <a:p>
            <a:r>
              <a:rPr lang="en-IN" dirty="0"/>
              <a:t>Heritage Classic         33</a:t>
            </a:r>
          </a:p>
          <a:p>
            <a:r>
              <a:rPr lang="en-IN" dirty="0"/>
              <a:t>Heritage Grand          59</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bwMode="grayWhite"/>
        <p:txBody>
          <a:bodyPr/>
          <a:lstStyle/>
          <a:p>
            <a:fld id="{19B51A1E-902D-48AF-9020-955120F399B6}" type="slidenum">
              <a:rPr lang="en-US" smtClean="0"/>
              <a:pPr/>
              <a:t>11</a:t>
            </a:fld>
            <a:endParaRPr lang="en-US" dirty="0"/>
          </a:p>
        </p:txBody>
      </p:sp>
      <p:pic>
        <p:nvPicPr>
          <p:cNvPr id="4" name="Picture 3">
            <a:extLst>
              <a:ext uri="{FF2B5EF4-FFF2-40B4-BE49-F238E27FC236}">
                <a16:creationId xmlns:a16="http://schemas.microsoft.com/office/drawing/2014/main" id="{1ECEA6BF-A40F-4D14-B858-5C01FD81A29D}"/>
              </a:ext>
            </a:extLst>
          </p:cNvPr>
          <p:cNvPicPr>
            <a:picLocks noChangeAspect="1"/>
          </p:cNvPicPr>
          <p:nvPr/>
        </p:nvPicPr>
        <p:blipFill>
          <a:blip r:embed="rId2"/>
          <a:stretch>
            <a:fillRect/>
          </a:stretch>
        </p:blipFill>
        <p:spPr>
          <a:xfrm>
            <a:off x="376883" y="977660"/>
            <a:ext cx="6455238" cy="5083834"/>
          </a:xfrm>
          <a:prstGeom prst="rect">
            <a:avLst/>
          </a:prstGeom>
        </p:spPr>
      </p:pic>
    </p:spTree>
    <p:extLst>
      <p:ext uri="{BB962C8B-B14F-4D97-AF65-F5344CB8AC3E}">
        <p14:creationId xmlns:p14="http://schemas.microsoft.com/office/powerpoint/2010/main" val="319269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ingle firework from center" title="Single firework from center">
            <a:extLst>
              <a:ext uri="{FF2B5EF4-FFF2-40B4-BE49-F238E27FC236}">
                <a16:creationId xmlns:a16="http://schemas.microsoft.com/office/drawing/2014/main" id="{34930B1C-247A-4883-98E4-9A2A3441ED27}"/>
              </a:ext>
            </a:extLst>
          </p:cNvPr>
          <p:cNvPicPr>
            <a:picLocks noGrp="1" noChangeAspect="1"/>
          </p:cNvPicPr>
          <p:nvPr>
            <p:ph type="pic" sz="quarter" idx="13"/>
          </p:nvPr>
        </p:nvPicPr>
        <p:blipFill rotWithShape="1">
          <a:blip r:embed="rId2"/>
          <a:stretch/>
        </p:blipFill>
        <p:spPr>
          <a:xfrm>
            <a:off x="154671" y="170476"/>
            <a:ext cx="11882658" cy="6060155"/>
          </a:xfrm>
          <a:prstGeom prst="rect">
            <a:avLst/>
          </a:prstGeom>
          <a:no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025660" y="4557215"/>
            <a:ext cx="7936302" cy="1504280"/>
          </a:xfrm>
          <a:prstGeom prst="rect">
            <a:avLst/>
          </a:prstGeom>
          <a:gradFill>
            <a:gsLst>
              <a:gs pos="83186">
                <a:schemeClr val="tx1"/>
              </a:gs>
              <a:gs pos="0">
                <a:schemeClr val="accent1">
                  <a:alpha val="50000"/>
                </a:schemeClr>
              </a:gs>
              <a:gs pos="46000">
                <a:schemeClr val="accent1">
                  <a:lumMod val="50000"/>
                  <a:alpha val="90000"/>
                </a:schemeClr>
              </a:gs>
            </a:gsLst>
            <a:lin ang="3600000" scaled="0"/>
          </a:gradFill>
        </p:spPr>
        <p:txBody>
          <a:bodyPr anchor="t">
            <a:normAutofit/>
          </a:bodyPr>
          <a:lstStyle/>
          <a:p>
            <a:r>
              <a:rPr lang="en-IN" b="1" dirty="0"/>
              <a:t>K-means Clustering:</a:t>
            </a:r>
            <a:br>
              <a:rPr lang="en-IN" b="1" dirty="0"/>
            </a:br>
            <a:r>
              <a:rPr lang="en-IN" b="1" dirty="0"/>
              <a:t> Algorithm </a:t>
            </a:r>
            <a:endParaRPr lang="en-IN"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bwMode="grayWhite">
          <a:xfrm>
            <a:off x="11677425" y="6322399"/>
            <a:ext cx="370575" cy="365125"/>
          </a:xfrm>
          <a:prstGeom prst="rect">
            <a:avLst/>
          </a:prstGeom>
          <a:noFill/>
          <a:ln>
            <a:solidFill>
              <a:schemeClr val="accent1"/>
            </a:solidFill>
          </a:ln>
          <a:effectLst>
            <a:glow rad="63500">
              <a:schemeClr val="accent1">
                <a:satMod val="175000"/>
                <a:alpha val="40000"/>
              </a:schemeClr>
            </a:glow>
          </a:effectLst>
        </p:spPr>
        <p:txBody>
          <a:bodyPr anchor="ctr">
            <a:normAutofit/>
          </a:bodyPr>
          <a:lstStyle/>
          <a:p>
            <a:pPr>
              <a:spcAft>
                <a:spcPts val="600"/>
              </a:spcAft>
            </a:pPr>
            <a:fld id="{19B51A1E-902D-48AF-9020-955120F399B6}" type="slidenum">
              <a:rPr lang="en-US" smtClean="0"/>
              <a:pPr>
                <a:spcAft>
                  <a:spcPts val="600"/>
                </a:spcAft>
              </a:pPr>
              <a:t>12</a:t>
            </a:fld>
            <a:endParaRPr lang="en-US"/>
          </a:p>
        </p:txBody>
      </p:sp>
    </p:spTree>
    <p:extLst>
      <p:ext uri="{BB962C8B-B14F-4D97-AF65-F5344CB8AC3E}">
        <p14:creationId xmlns:p14="http://schemas.microsoft.com/office/powerpoint/2010/main" val="274074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145285" y="373811"/>
            <a:ext cx="5472000" cy="694755"/>
          </a:xfrm>
        </p:spPr>
        <p:txBody>
          <a:bodyPr/>
          <a:lstStyle/>
          <a:p>
            <a:r>
              <a:rPr lang="en-IN" dirty="0"/>
              <a:t>Foursquare API Analysis</a:t>
            </a:r>
          </a:p>
          <a:p>
            <a:endParaRPr lang="en-IN" dirty="0"/>
          </a:p>
        </p:txBody>
      </p:sp>
      <p:sp>
        <p:nvSpPr>
          <p:cNvPr id="25" name="Subtitle 24">
            <a:extLst>
              <a:ext uri="{FF2B5EF4-FFF2-40B4-BE49-F238E27FC236}">
                <a16:creationId xmlns:a16="http://schemas.microsoft.com/office/drawing/2014/main" id="{66EEB513-467F-4991-82EC-AD68FC13249F}"/>
              </a:ext>
            </a:extLst>
          </p:cNvPr>
          <p:cNvSpPr>
            <a:spLocks noGrp="1"/>
          </p:cNvSpPr>
          <p:nvPr>
            <p:ph type="subTitle" idx="1"/>
          </p:nvPr>
        </p:nvSpPr>
        <p:spPr>
          <a:xfrm>
            <a:off x="355317" y="5187318"/>
            <a:ext cx="11487638" cy="952952"/>
          </a:xfrm>
        </p:spPr>
        <p:txBody>
          <a:bodyPr/>
          <a:lstStyle/>
          <a:p>
            <a:pPr marL="285750" indent="-285750">
              <a:buFont typeface="Wingdings" panose="05000000000000000000" pitchFamily="2" charset="2"/>
              <a:buChar char="q"/>
            </a:pPr>
            <a:r>
              <a:rPr lang="en-IN" dirty="0"/>
              <a:t>Top 20 common venue in the radius 1000 meter for each Hotel location found using the Foursquare API </a:t>
            </a:r>
          </a:p>
          <a:p>
            <a:pPr marL="285750" indent="-285750">
              <a:buFont typeface="Wingdings" panose="05000000000000000000" pitchFamily="2" charset="2"/>
              <a:buChar char="q"/>
            </a:pPr>
            <a:r>
              <a:rPr lang="en-IN" dirty="0"/>
              <a:t> In summary 272 unique categories were returned by Foursquare API.</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bwMode="grayWhite"/>
        <p:txBody>
          <a:bodyPr/>
          <a:lstStyle/>
          <a:p>
            <a:fld id="{19B51A1E-902D-48AF-9020-955120F399B6}" type="slidenum">
              <a:rPr lang="en-US" smtClean="0"/>
              <a:pPr/>
              <a:t>13</a:t>
            </a:fld>
            <a:endParaRPr lang="en-US" dirty="0"/>
          </a:p>
        </p:txBody>
      </p:sp>
      <p:pic>
        <p:nvPicPr>
          <p:cNvPr id="7" name="Picture 6">
            <a:extLst>
              <a:ext uri="{FF2B5EF4-FFF2-40B4-BE49-F238E27FC236}">
                <a16:creationId xmlns:a16="http://schemas.microsoft.com/office/drawing/2014/main" id="{5092A433-F7BB-40E7-A958-E1F502CE761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3229" y="913886"/>
            <a:ext cx="9960687" cy="4085818"/>
          </a:xfrm>
          <a:prstGeom prst="rect">
            <a:avLst/>
          </a:prstGeom>
          <a:noFill/>
          <a:ln>
            <a:noFill/>
          </a:ln>
        </p:spPr>
      </p:pic>
    </p:spTree>
    <p:extLst>
      <p:ext uri="{BB962C8B-B14F-4D97-AF65-F5344CB8AC3E}">
        <p14:creationId xmlns:p14="http://schemas.microsoft.com/office/powerpoint/2010/main" val="2602867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145285" y="373811"/>
            <a:ext cx="5472000" cy="694755"/>
          </a:xfrm>
        </p:spPr>
        <p:txBody>
          <a:bodyPr/>
          <a:lstStyle/>
          <a:p>
            <a:pPr marL="266700" lvl="1" indent="0" fontAlgn="base">
              <a:buNone/>
            </a:pPr>
            <a:r>
              <a:rPr lang="en-IN" b="1" dirty="0"/>
              <a:t>Run k-means to cluster the neighbourhood into 3 clusters</a:t>
            </a:r>
            <a:endParaRPr lang="en-IN" dirty="0"/>
          </a:p>
          <a:p>
            <a:pPr lvl="1"/>
            <a:endParaRPr lang="en-IN"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bwMode="grayWhite"/>
        <p:txBody>
          <a:bodyPr/>
          <a:lstStyle/>
          <a:p>
            <a:fld id="{19B51A1E-902D-48AF-9020-955120F399B6}" type="slidenum">
              <a:rPr lang="en-US" smtClean="0"/>
              <a:pPr/>
              <a:t>14</a:t>
            </a:fld>
            <a:endParaRPr lang="en-US" dirty="0"/>
          </a:p>
        </p:txBody>
      </p:sp>
      <p:pic>
        <p:nvPicPr>
          <p:cNvPr id="7" name="Picture 6">
            <a:extLst>
              <a:ext uri="{FF2B5EF4-FFF2-40B4-BE49-F238E27FC236}">
                <a16:creationId xmlns:a16="http://schemas.microsoft.com/office/drawing/2014/main" id="{CC08CF01-20E4-4306-8254-D88101876247}"/>
              </a:ext>
            </a:extLst>
          </p:cNvPr>
          <p:cNvPicPr/>
          <p:nvPr/>
        </p:nvPicPr>
        <p:blipFill>
          <a:blip r:embed="rId2"/>
          <a:stretch>
            <a:fillRect/>
          </a:stretch>
        </p:blipFill>
        <p:spPr>
          <a:xfrm>
            <a:off x="556349" y="937034"/>
            <a:ext cx="8058564" cy="4983930"/>
          </a:xfrm>
          <a:prstGeom prst="rect">
            <a:avLst/>
          </a:prstGeom>
        </p:spPr>
      </p:pic>
      <p:sp>
        <p:nvSpPr>
          <p:cNvPr id="5" name="Rectangle 4">
            <a:extLst>
              <a:ext uri="{FF2B5EF4-FFF2-40B4-BE49-F238E27FC236}">
                <a16:creationId xmlns:a16="http://schemas.microsoft.com/office/drawing/2014/main" id="{CC9E8DC2-C13C-4153-AA2E-A02E8252C403}"/>
              </a:ext>
            </a:extLst>
          </p:cNvPr>
          <p:cNvSpPr/>
          <p:nvPr/>
        </p:nvSpPr>
        <p:spPr>
          <a:xfrm>
            <a:off x="8823209" y="1682339"/>
            <a:ext cx="3039503" cy="3339184"/>
          </a:xfrm>
          <a:prstGeom prst="rect">
            <a:avLst/>
          </a:prstGeom>
        </p:spPr>
        <p:txBody>
          <a:bodyPr wrap="square">
            <a:spAutoFit/>
          </a:bodyPr>
          <a:lstStyle/>
          <a:p>
            <a:pPr fontAlgn="base">
              <a:lnSpc>
                <a:spcPct val="107000"/>
              </a:lnSpc>
              <a:spcAft>
                <a:spcPts val="800"/>
              </a:spcAft>
            </a:pPr>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K-means clustering is one of the simplest and popular unsupervised machine learning algorithms.</a:t>
            </a:r>
            <a:r>
              <a:rPr lang="en-IN" dirty="0">
                <a:solidFill>
                  <a:schemeClr val="bg1"/>
                </a:solidFill>
                <a:latin typeface="Calibri" panose="020F0502020204030204" pitchFamily="34" charset="0"/>
                <a:ea typeface="Calibri" panose="020F0502020204030204" pitchFamily="34" charset="0"/>
                <a:cs typeface="Mangal" panose="02040503050203030202" pitchFamily="18" charset="0"/>
              </a:rPr>
              <a:t> A cluster refers to a collection of data points aggregated together because of certain similarities. The ‘means’ in the K-means refers to averaging of the data; that is, finding the centroid.</a:t>
            </a:r>
          </a:p>
        </p:txBody>
      </p:sp>
    </p:spTree>
    <p:extLst>
      <p:ext uri="{BB962C8B-B14F-4D97-AF65-F5344CB8AC3E}">
        <p14:creationId xmlns:p14="http://schemas.microsoft.com/office/powerpoint/2010/main" val="333227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night sky of stars from a lake with snowy mountains in a distance" title="night sky of stars from a lake with snowy mountains in a distance">
            <a:extLst>
              <a:ext uri="{FF2B5EF4-FFF2-40B4-BE49-F238E27FC236}">
                <a16:creationId xmlns:a16="http://schemas.microsoft.com/office/drawing/2014/main" id="{6F46B4AA-6EFC-4D15-AB45-03C3B131FCD7}"/>
              </a:ext>
            </a:extLst>
          </p:cNvPr>
          <p:cNvPicPr>
            <a:picLocks noGrp="1" noChangeAspect="1"/>
          </p:cNvPicPr>
          <p:nvPr>
            <p:ph type="pic" sz="quarter" idx="16"/>
          </p:nvPr>
        </p:nvPicPr>
        <p:blipFill>
          <a:blip r:embed="rId2"/>
          <a:stretch>
            <a:fillRect/>
          </a:stretch>
        </p:blipFill>
        <p:spPr>
          <a:xfrm>
            <a:off x="146743" y="143999"/>
            <a:ext cx="11899714" cy="6047999"/>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15</a:t>
            </a:fld>
            <a:endParaRPr lang="en-US" dirty="0"/>
          </a:p>
        </p:txBody>
      </p:sp>
      <p:sp>
        <p:nvSpPr>
          <p:cNvPr id="14" name="Title 13">
            <a:extLst>
              <a:ext uri="{FF2B5EF4-FFF2-40B4-BE49-F238E27FC236}">
                <a16:creationId xmlns:a16="http://schemas.microsoft.com/office/drawing/2014/main" id="{F5A5EAFE-3C50-4D2D-8BF5-70AFB2F35E42}"/>
              </a:ext>
            </a:extLst>
          </p:cNvPr>
          <p:cNvSpPr>
            <a:spLocks noGrp="1"/>
          </p:cNvSpPr>
          <p:nvPr>
            <p:ph type="title"/>
          </p:nvPr>
        </p:nvSpPr>
        <p:spPr/>
        <p:txBody>
          <a:bodyPr/>
          <a:lstStyle/>
          <a:p>
            <a:pPr lvl="1" fontAlgn="base"/>
            <a:r>
              <a:rPr lang="en-IN" sz="1800" b="1" dirty="0">
                <a:solidFill>
                  <a:schemeClr val="bg1"/>
                </a:solidFill>
              </a:rPr>
              <a:t>Run k-means to cluster the neighbourhood into 3 clusters</a:t>
            </a:r>
            <a:endParaRPr lang="en-IN" sz="1600" dirty="0">
              <a:solidFill>
                <a:schemeClr val="bg1"/>
              </a:solidFill>
            </a:endParaRPr>
          </a:p>
        </p:txBody>
      </p:sp>
      <p:pic>
        <p:nvPicPr>
          <p:cNvPr id="7" name="Picture 6">
            <a:extLst>
              <a:ext uri="{FF2B5EF4-FFF2-40B4-BE49-F238E27FC236}">
                <a16:creationId xmlns:a16="http://schemas.microsoft.com/office/drawing/2014/main" id="{3092F806-A3AE-44B4-B6C1-E94AA1397851}"/>
              </a:ext>
            </a:extLst>
          </p:cNvPr>
          <p:cNvPicPr/>
          <p:nvPr/>
        </p:nvPicPr>
        <p:blipFill>
          <a:blip r:embed="rId3"/>
          <a:stretch>
            <a:fillRect/>
          </a:stretch>
        </p:blipFill>
        <p:spPr>
          <a:xfrm>
            <a:off x="2222606" y="1152001"/>
            <a:ext cx="7277954" cy="3673083"/>
          </a:xfrm>
          <a:prstGeom prst="rect">
            <a:avLst/>
          </a:prstGeom>
        </p:spPr>
      </p:pic>
      <p:sp>
        <p:nvSpPr>
          <p:cNvPr id="2" name="Rectangle 1">
            <a:extLst>
              <a:ext uri="{FF2B5EF4-FFF2-40B4-BE49-F238E27FC236}">
                <a16:creationId xmlns:a16="http://schemas.microsoft.com/office/drawing/2014/main" id="{90F4F8B0-217C-4B9B-BF4F-D274D5D0EC66}"/>
              </a:ext>
            </a:extLst>
          </p:cNvPr>
          <p:cNvSpPr/>
          <p:nvPr/>
        </p:nvSpPr>
        <p:spPr>
          <a:xfrm>
            <a:off x="264544" y="5024402"/>
            <a:ext cx="12117238" cy="968278"/>
          </a:xfrm>
          <a:prstGeom prst="rect">
            <a:avLst/>
          </a:prstGeom>
        </p:spPr>
        <p:txBody>
          <a:bodyPr wrap="square">
            <a:spAutoFit/>
          </a:bodyPr>
          <a:lstStyle/>
          <a:p>
            <a:pPr fontAlgn="base">
              <a:lnSpc>
                <a:spcPct val="107000"/>
              </a:lnSpc>
              <a:spcAft>
                <a:spcPts val="800"/>
              </a:spcAft>
            </a:pPr>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For this analysis K is set to be 3 clusters. K can be set higher based on objective. Based on analysis these 3 clusters will provide similar supportive, vibrant and unique ambience around the hotel. If a tourist want similar experience they may choose from same cluster and vice versa.</a:t>
            </a:r>
            <a:endParaRPr lang="en-IN" dirty="0">
              <a:solidFill>
                <a:schemeClr val="bg1"/>
              </a:solidFill>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665219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IN" b="1" dirty="0"/>
              <a:t>Conclusions</a:t>
            </a:r>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bwMode="grayWhite">
          <a:xfrm>
            <a:off x="11677425" y="6322399"/>
            <a:ext cx="370575" cy="365125"/>
          </a:xfrm>
        </p:spPr>
        <p:txBody>
          <a:bodyPr/>
          <a:lstStyle/>
          <a:p>
            <a:fld id="{19B51A1E-902D-48AF-9020-955120F399B6}" type="slidenum">
              <a:rPr lang="en-US" smtClean="0"/>
              <a:pPr/>
              <a:t>16</a:t>
            </a:fld>
            <a:endParaRPr lang="en-US" dirty="0"/>
          </a:p>
        </p:txBody>
      </p:sp>
      <p:sp>
        <p:nvSpPr>
          <p:cNvPr id="16" name="Content Placeholder 4">
            <a:extLst>
              <a:ext uri="{FF2B5EF4-FFF2-40B4-BE49-F238E27FC236}">
                <a16:creationId xmlns:a16="http://schemas.microsoft.com/office/drawing/2014/main" id="{75304A50-FFC7-488C-BEBC-179C259BAC5E}"/>
              </a:ext>
            </a:extLst>
          </p:cNvPr>
          <p:cNvSpPr txBox="1">
            <a:spLocks/>
          </p:cNvSpPr>
          <p:nvPr/>
        </p:nvSpPr>
        <p:spPr>
          <a:xfrm>
            <a:off x="431999" y="1223811"/>
            <a:ext cx="11245425" cy="4738777"/>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lumMod val="7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lumMod val="7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IN" dirty="0"/>
              <a:t>The relationship between Number of Hotels &amp; Type of Hotel and Number of rooms &amp; Type of Hotel as discussed in Exploratory Data Analysis are significant. </a:t>
            </a:r>
          </a:p>
          <a:p>
            <a:pPr fontAlgn="base"/>
            <a:r>
              <a:rPr lang="en-IN" dirty="0"/>
              <a:t>Analysis it further can give meaning insights. As per someone with business seeking objective can provide competitive edge. </a:t>
            </a:r>
          </a:p>
          <a:p>
            <a:pPr fontAlgn="base"/>
            <a:r>
              <a:rPr lang="en-IN" dirty="0"/>
              <a:t>Folium Map provides significant observations how number of premier Hotels diminish from West to East. </a:t>
            </a:r>
          </a:p>
          <a:p>
            <a:pPr fontAlgn="base"/>
            <a:r>
              <a:rPr lang="en-IN" dirty="0"/>
              <a:t>K-means algorithm provides three clusters based on similarities of supportive, vibrant and unique ambience around the hotel. </a:t>
            </a:r>
          </a:p>
          <a:p>
            <a:pPr marL="0" indent="0" fontAlgn="base">
              <a:buNone/>
            </a:pPr>
            <a:endParaRPr lang="en-IN" dirty="0"/>
          </a:p>
          <a:p>
            <a:pPr>
              <a:buFont typeface="Wingdings" panose="05000000000000000000" pitchFamily="2" charset="2"/>
              <a:buChar char="§"/>
            </a:pPr>
            <a:endParaRPr lang="en-IN" dirty="0"/>
          </a:p>
          <a:p>
            <a:pPr>
              <a:buFont typeface="Wingdings" panose="05000000000000000000" pitchFamily="2" charset="2"/>
              <a:buChar char="§"/>
            </a:pPr>
            <a:r>
              <a:rPr lang="en-IN" dirty="0"/>
              <a:t>By setting K to be higher further analysis can be done as it depends on objective of user as shown below. </a:t>
            </a:r>
          </a:p>
          <a:p>
            <a:pPr>
              <a:buFont typeface="Wingdings" panose="05000000000000000000" pitchFamily="2" charset="2"/>
              <a:buChar char="§"/>
            </a:pPr>
            <a:r>
              <a:rPr lang="en-IN" dirty="0"/>
              <a:t>This analysis was done with top 20 most common venues this can be further increased. Instead of using most common venues one can use highest rated venues or something else. </a:t>
            </a:r>
          </a:p>
          <a:p>
            <a:pPr>
              <a:buFont typeface="Wingdings" panose="05000000000000000000" pitchFamily="2" charset="2"/>
              <a:buChar char="§"/>
            </a:pPr>
            <a:r>
              <a:rPr lang="en-IN" dirty="0"/>
              <a:t>One can also visualize State-wise or for city using Folium Map. Same analysis can be done for 1-star, 2-star, 3-star hotels.  </a:t>
            </a:r>
          </a:p>
          <a:p>
            <a:pPr>
              <a:buFont typeface="Wingdings" panose="05000000000000000000" pitchFamily="2" charset="2"/>
              <a:buChar char="§"/>
            </a:pPr>
            <a:endParaRPr lang="en-IN" dirty="0"/>
          </a:p>
        </p:txBody>
      </p:sp>
      <p:sp>
        <p:nvSpPr>
          <p:cNvPr id="7" name="Title 1">
            <a:extLst>
              <a:ext uri="{FF2B5EF4-FFF2-40B4-BE49-F238E27FC236}">
                <a16:creationId xmlns:a16="http://schemas.microsoft.com/office/drawing/2014/main" id="{AC5BE420-7AE6-405F-AC2F-94579EBF79AA}"/>
              </a:ext>
            </a:extLst>
          </p:cNvPr>
          <p:cNvSpPr txBox="1">
            <a:spLocks/>
          </p:cNvSpPr>
          <p:nvPr/>
        </p:nvSpPr>
        <p:spPr>
          <a:xfrm>
            <a:off x="420001" y="3358817"/>
            <a:ext cx="11340000" cy="779313"/>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bg1"/>
                </a:solidFill>
                <a:latin typeface="Rockwell" panose="02060603020205020403" pitchFamily="18" charset="0"/>
                <a:ea typeface="+mj-ea"/>
                <a:cs typeface="+mj-cs"/>
              </a:defRPr>
            </a:lvl1pPr>
          </a:lstStyle>
          <a:p>
            <a:r>
              <a:rPr lang="en-IN" b="1" dirty="0"/>
              <a:t>Future directions</a:t>
            </a:r>
            <a:endParaRPr lang="en-IN" dirty="0"/>
          </a:p>
        </p:txBody>
      </p:sp>
    </p:spTree>
    <p:extLst>
      <p:ext uri="{BB962C8B-B14F-4D97-AF65-F5344CB8AC3E}">
        <p14:creationId xmlns:p14="http://schemas.microsoft.com/office/powerpoint/2010/main" val="3202881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Moving fast through a curved tunnel" title="Moving fast through a curved tunnel">
            <a:extLst>
              <a:ext uri="{FF2B5EF4-FFF2-40B4-BE49-F238E27FC236}">
                <a16:creationId xmlns:a16="http://schemas.microsoft.com/office/drawing/2014/main" id="{8F627737-7D1C-4923-A8FA-20DF09D0A29A}"/>
              </a:ext>
            </a:extLst>
          </p:cNvPr>
          <p:cNvPicPr>
            <a:picLocks noGrp="1" noChangeAspect="1"/>
          </p:cNvPicPr>
          <p:nvPr>
            <p:ph type="pic" sz="quarter" idx="13"/>
          </p:nvPr>
        </p:nvPicPr>
        <p:blipFill>
          <a:blip r:embed="rId2"/>
          <a:srcRect t="23" b="23"/>
          <a:stretch>
            <a:fillRect/>
          </a:stretch>
        </p:blipFill>
        <p:spPr/>
      </p:pic>
      <p:sp>
        <p:nvSpPr>
          <p:cNvPr id="13" name="Title 12">
            <a:extLst>
              <a:ext uri="{FF2B5EF4-FFF2-40B4-BE49-F238E27FC236}">
                <a16:creationId xmlns:a16="http://schemas.microsoft.com/office/drawing/2014/main" id="{0C7833EF-F2FC-4C18-9E89-7491D88CF26F}"/>
              </a:ext>
            </a:extLst>
          </p:cNvPr>
          <p:cNvSpPr>
            <a:spLocks noGrp="1"/>
          </p:cNvSpPr>
          <p:nvPr>
            <p:ph type="ctrTitle"/>
          </p:nvPr>
        </p:nvSpPr>
        <p:spPr/>
        <p:txBody>
          <a:bodyPr/>
          <a:lstStyle/>
          <a:p>
            <a:r>
              <a:rPr lang="en-US" dirty="0"/>
              <a:t>Thank You</a:t>
            </a:r>
          </a:p>
        </p:txBody>
      </p:sp>
      <p:sp>
        <p:nvSpPr>
          <p:cNvPr id="14" name="design box">
            <a:extLst>
              <a:ext uri="{FF2B5EF4-FFF2-40B4-BE49-F238E27FC236}">
                <a16:creationId xmlns:a16="http://schemas.microsoft.com/office/drawing/2014/main" id="{C9AEF562-1B88-4933-832C-6BD075D10AC6}"/>
              </a:ext>
              <a:ext uri="{C183D7F6-B498-43B3-948B-1728B52AA6E4}">
                <adec:decorative xmlns:adec="http://schemas.microsoft.com/office/drawing/2017/decorative" val="1"/>
              </a:ext>
            </a:extLst>
          </p:cNvPr>
          <p:cNvSpPr>
            <a:spLocks noGrp="1"/>
          </p:cNvSpPr>
          <p:nvPr>
            <p:ph type="subTitle" idx="1"/>
          </p:nvPr>
        </p:nvSpPr>
        <p:spPr/>
        <p:txBody>
          <a:bodyPr/>
          <a:lstStyle/>
          <a:p>
            <a:r>
              <a:rPr lang="en-US" dirty="0"/>
              <a:t>April Hansson</a:t>
            </a:r>
          </a:p>
        </p:txBody>
      </p:sp>
      <p:sp>
        <p:nvSpPr>
          <p:cNvPr id="41" name="Text Placeholder 40">
            <a:extLst>
              <a:ext uri="{FF2B5EF4-FFF2-40B4-BE49-F238E27FC236}">
                <a16:creationId xmlns:a16="http://schemas.microsoft.com/office/drawing/2014/main" id="{07F99F3B-CCC1-4F7C-AFCC-BA449F64DB99}"/>
              </a:ext>
            </a:extLst>
          </p:cNvPr>
          <p:cNvSpPr>
            <a:spLocks noGrp="1"/>
          </p:cNvSpPr>
          <p:nvPr>
            <p:ph type="body" sz="quarter" idx="19"/>
          </p:nvPr>
        </p:nvSpPr>
        <p:spPr>
          <a:xfrm>
            <a:off x="7834807" y="5292571"/>
            <a:ext cx="3396887" cy="335583"/>
          </a:xfrm>
        </p:spPr>
        <p:txBody>
          <a:bodyPr/>
          <a:lstStyle/>
          <a:p>
            <a:r>
              <a:rPr lang="en-US" sz="2400" dirty="0"/>
              <a:t>Jeeten Patel</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ltGray">
          <a:xfrm>
            <a:off x="11321272" y="5287856"/>
            <a:ext cx="340298" cy="340298"/>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7682059" y="5839438"/>
            <a:ext cx="3549635" cy="340298"/>
          </a:xfrm>
        </p:spPr>
        <p:txBody>
          <a:bodyPr/>
          <a:lstStyle/>
          <a:p>
            <a:r>
              <a:rPr lang="en-US" sz="2000" dirty="0"/>
              <a:t>jeeten.patel@iiml.org</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ltGray">
          <a:xfrm>
            <a:off x="11321272" y="5839438"/>
            <a:ext cx="340298" cy="340298"/>
          </a:xfrm>
          <a:prstGeom prst="rect">
            <a:avLst/>
          </a:prstGeom>
        </p:spPr>
      </p:pic>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ingle firework from center" title="Single firework from center">
            <a:extLst>
              <a:ext uri="{FF2B5EF4-FFF2-40B4-BE49-F238E27FC236}">
                <a16:creationId xmlns:a16="http://schemas.microsoft.com/office/drawing/2014/main" id="{34930B1C-247A-4883-98E4-9A2A3441ED27}"/>
              </a:ext>
            </a:extLst>
          </p:cNvPr>
          <p:cNvPicPr>
            <a:picLocks noGrp="1" noChangeAspect="1"/>
          </p:cNvPicPr>
          <p:nvPr>
            <p:ph type="pic" sz="quarter" idx="13"/>
          </p:nvPr>
        </p:nvPicPr>
        <p:blipFill rotWithShape="1">
          <a:blip r:embed="rId2"/>
          <a:stretch/>
        </p:blipFill>
        <p:spPr>
          <a:xfrm>
            <a:off x="154671" y="170476"/>
            <a:ext cx="11882658" cy="6060155"/>
          </a:xfrm>
          <a:prstGeom prst="rect">
            <a:avLst/>
          </a:prstGeom>
          <a:no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050657" y="4887662"/>
            <a:ext cx="4178195" cy="1076068"/>
          </a:xfrm>
          <a:prstGeom prst="rect">
            <a:avLst/>
          </a:prstGeom>
          <a:gradFill>
            <a:gsLst>
              <a:gs pos="83186">
                <a:schemeClr val="tx1"/>
              </a:gs>
              <a:gs pos="0">
                <a:schemeClr val="accent1">
                  <a:alpha val="50000"/>
                </a:schemeClr>
              </a:gs>
              <a:gs pos="46000">
                <a:schemeClr val="accent1">
                  <a:lumMod val="50000"/>
                  <a:alpha val="90000"/>
                </a:schemeClr>
              </a:gs>
            </a:gsLst>
            <a:lin ang="3600000" scaled="0"/>
          </a:gradFill>
        </p:spPr>
        <p:txBody>
          <a:bodyPr anchor="t">
            <a:normAutofit/>
          </a:bodyPr>
          <a:lstStyle/>
          <a:p>
            <a:r>
              <a:rPr lang="en-IN" b="1" dirty="0"/>
              <a:t>Introduction</a:t>
            </a: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bwMode="grayWhite">
          <a:xfrm>
            <a:off x="11677425" y="6322399"/>
            <a:ext cx="370575" cy="365125"/>
          </a:xfrm>
          <a:prstGeom prst="rect">
            <a:avLst/>
          </a:prstGeom>
          <a:noFill/>
          <a:ln>
            <a:solidFill>
              <a:schemeClr val="accent1"/>
            </a:solidFill>
          </a:ln>
          <a:effectLst>
            <a:glow rad="63500">
              <a:schemeClr val="accent1">
                <a:satMod val="175000"/>
                <a:alpha val="40000"/>
              </a:schemeClr>
            </a:glow>
          </a:effectLst>
        </p:spPr>
        <p:txBody>
          <a:bodyPr anchor="ctr">
            <a:normAutofit/>
          </a:bodyPr>
          <a:lstStyle/>
          <a:p>
            <a:pPr>
              <a:spcAft>
                <a:spcPts val="600"/>
              </a:spcAft>
            </a:pPr>
            <a:fld id="{19B51A1E-902D-48AF-9020-955120F399B6}" type="slidenum">
              <a:rPr lang="en-US" smtClean="0"/>
              <a:pPr>
                <a:spcAft>
                  <a:spcPts val="600"/>
                </a:spcAft>
              </a:pPr>
              <a:t>2</a:t>
            </a:fld>
            <a:endParaRPr lang="en-US"/>
          </a:p>
        </p:txBody>
      </p:sp>
    </p:spTree>
    <p:extLst>
      <p:ext uri="{BB962C8B-B14F-4D97-AF65-F5344CB8AC3E}">
        <p14:creationId xmlns:p14="http://schemas.microsoft.com/office/powerpoint/2010/main" val="683763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dirty="0"/>
              <a:t>Introduction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11339513" cy="579260"/>
          </a:xfrm>
        </p:spPr>
        <p:txBody>
          <a:bodyPr/>
          <a:lstStyle/>
          <a:p>
            <a:r>
              <a:rPr lang="en-IN" dirty="0"/>
              <a:t>India (Hindi: </a:t>
            </a:r>
            <a:r>
              <a:rPr lang="en-IN" dirty="0" err="1"/>
              <a:t>Bhārat</a:t>
            </a:r>
            <a:r>
              <a:rPr lang="en-IN" dirty="0"/>
              <a:t>), officially the Republic of India, is a country in South Asia. It is the seventh-largest country by area, the second-most populous country, and the most populous democracy in the world.</a:t>
            </a:r>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178959" y="1719426"/>
            <a:ext cx="5472000" cy="360000"/>
          </a:xfrm>
        </p:spPr>
        <p:txBody>
          <a:bodyPr/>
          <a:lstStyle/>
          <a:p>
            <a:pPr lvl="1"/>
            <a:r>
              <a:rPr lang="en-IN" dirty="0"/>
              <a:t>Problem</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345735" y="2211592"/>
            <a:ext cx="11339513" cy="2627509"/>
          </a:xfrm>
        </p:spPr>
        <p:txBody>
          <a:bodyPr/>
          <a:lstStyle/>
          <a:p>
            <a:pPr>
              <a:buFont typeface="Wingdings" panose="05000000000000000000" pitchFamily="2" charset="2"/>
              <a:buChar char="§"/>
            </a:pPr>
            <a:r>
              <a:rPr lang="en-IN" dirty="0"/>
              <a:t>To </a:t>
            </a:r>
            <a:r>
              <a:rPr lang="en-IN" dirty="0" err="1"/>
              <a:t>Analyze</a:t>
            </a:r>
            <a:r>
              <a:rPr lang="en-IN" dirty="0"/>
              <a:t> the segmentation of world-class standard services hotel &amp; restaurants located across India</a:t>
            </a:r>
          </a:p>
          <a:p>
            <a:pPr>
              <a:buFont typeface="Wingdings" panose="05000000000000000000" pitchFamily="2" charset="2"/>
              <a:buChar char="§"/>
            </a:pPr>
            <a:r>
              <a:rPr lang="en-IN" dirty="0"/>
              <a:t>To understand what is popular around them and what they have to offer to tourist who is contemplating to choose stay. </a:t>
            </a:r>
          </a:p>
          <a:p>
            <a:pPr>
              <a:buFont typeface="Wingdings" panose="05000000000000000000" pitchFamily="2" charset="2"/>
              <a:buChar char="§"/>
            </a:pPr>
            <a:r>
              <a:rPr lang="en-IN" dirty="0"/>
              <a:t>This analysis is not only limited to tourist but also investors seeking business opportunities can take advantage as it provides an analysis of the surrounding within a 1km radius of the Hotel.</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24000" y="3737911"/>
            <a:ext cx="5472000" cy="358775"/>
          </a:xfrm>
        </p:spPr>
        <p:txBody>
          <a:bodyPr/>
          <a:lstStyle/>
          <a:p>
            <a:r>
              <a:rPr lang="en-US" sz="2000" b="1" dirty="0">
                <a:solidFill>
                  <a:schemeClr val="bg1"/>
                </a:solidFill>
                <a:latin typeface="+mn-lt"/>
              </a:rPr>
              <a:t>Interest</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345735" y="4249947"/>
            <a:ext cx="11331690" cy="1768415"/>
          </a:xfrm>
        </p:spPr>
        <p:txBody>
          <a:bodyPr/>
          <a:lstStyle/>
          <a:p>
            <a:pPr>
              <a:buFont typeface="Wingdings" panose="05000000000000000000" pitchFamily="2" charset="2"/>
              <a:buChar char="§"/>
            </a:pPr>
            <a:r>
              <a:rPr lang="en-IN" dirty="0"/>
              <a:t>How lively and vibrant each of the locations around the hotel with its features will be when compared to other</a:t>
            </a:r>
          </a:p>
          <a:p>
            <a:pPr>
              <a:buFont typeface="Wingdings" panose="05000000000000000000" pitchFamily="2" charset="2"/>
              <a:buChar char="§"/>
            </a:pPr>
            <a:r>
              <a:rPr lang="en-IN" dirty="0"/>
              <a:t>Will assist tourist or if anyone interested in a potential location for a business opportunity.</a:t>
            </a:r>
          </a:p>
          <a:p>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bwMode="grayWhite">
          <a:xfrm>
            <a:off x="11677425" y="6322399"/>
            <a:ext cx="370575" cy="365125"/>
          </a:xfrm>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3188837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ingle firework from center" title="Single firework from center">
            <a:extLst>
              <a:ext uri="{FF2B5EF4-FFF2-40B4-BE49-F238E27FC236}">
                <a16:creationId xmlns:a16="http://schemas.microsoft.com/office/drawing/2014/main" id="{34930B1C-247A-4883-98E4-9A2A3441ED27}"/>
              </a:ext>
            </a:extLst>
          </p:cNvPr>
          <p:cNvPicPr>
            <a:picLocks noGrp="1" noChangeAspect="1"/>
          </p:cNvPicPr>
          <p:nvPr>
            <p:ph type="pic" sz="quarter" idx="13"/>
          </p:nvPr>
        </p:nvPicPr>
        <p:blipFill rotWithShape="1">
          <a:blip r:embed="rId2"/>
          <a:stretch/>
        </p:blipFill>
        <p:spPr>
          <a:xfrm>
            <a:off x="154671" y="170476"/>
            <a:ext cx="11882658" cy="6060155"/>
          </a:xfrm>
          <a:prstGeom prst="rect">
            <a:avLst/>
          </a:prstGeom>
          <a:no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569110" y="4954029"/>
            <a:ext cx="8226301" cy="1011694"/>
          </a:xfrm>
          <a:prstGeom prst="rect">
            <a:avLst/>
          </a:prstGeom>
          <a:gradFill>
            <a:gsLst>
              <a:gs pos="83186">
                <a:schemeClr val="tx1"/>
              </a:gs>
              <a:gs pos="0">
                <a:schemeClr val="accent1">
                  <a:alpha val="50000"/>
                </a:schemeClr>
              </a:gs>
              <a:gs pos="46000">
                <a:schemeClr val="accent1">
                  <a:lumMod val="50000"/>
                  <a:alpha val="90000"/>
                </a:schemeClr>
              </a:gs>
            </a:gsLst>
            <a:lin ang="3600000" scaled="0"/>
          </a:gradFill>
        </p:spPr>
        <p:txBody>
          <a:bodyPr anchor="t">
            <a:normAutofit fontScale="90000"/>
          </a:bodyPr>
          <a:lstStyle/>
          <a:p>
            <a:r>
              <a:rPr lang="en-IN" b="1" dirty="0"/>
              <a:t>Data acquisition and cleaning</a:t>
            </a:r>
            <a:endParaRPr lang="en-IN"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bwMode="grayWhite">
          <a:xfrm>
            <a:off x="11677425" y="6322399"/>
            <a:ext cx="370575" cy="365125"/>
          </a:xfrm>
          <a:prstGeom prst="rect">
            <a:avLst/>
          </a:prstGeom>
          <a:noFill/>
          <a:ln>
            <a:solidFill>
              <a:schemeClr val="accent1"/>
            </a:solidFill>
          </a:ln>
          <a:effectLst>
            <a:glow rad="63500">
              <a:schemeClr val="accent1">
                <a:satMod val="175000"/>
                <a:alpha val="40000"/>
              </a:schemeClr>
            </a:glow>
          </a:effectLst>
        </p:spPr>
        <p:txBody>
          <a:bodyPr anchor="ctr">
            <a:normAutofit/>
          </a:bodyPr>
          <a:lstStyle/>
          <a:p>
            <a:pPr>
              <a:spcAft>
                <a:spcPts val="600"/>
              </a:spcAft>
            </a:pPr>
            <a:fld id="{19B51A1E-902D-48AF-9020-955120F399B6}" type="slidenum">
              <a:rPr lang="en-US" smtClean="0"/>
              <a:pPr>
                <a:spcAft>
                  <a:spcPts val="600"/>
                </a:spcAft>
              </a:pPr>
              <a:t>4</a:t>
            </a:fld>
            <a:endParaRPr lang="en-US"/>
          </a:p>
        </p:txBody>
      </p:sp>
    </p:spTree>
    <p:extLst>
      <p:ext uri="{BB962C8B-B14F-4D97-AF65-F5344CB8AC3E}">
        <p14:creationId xmlns:p14="http://schemas.microsoft.com/office/powerpoint/2010/main" val="598389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IN" b="1" dirty="0"/>
              <a:t>Data acquisition and cleaning</a:t>
            </a:r>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345734" y="1081177"/>
            <a:ext cx="11426265" cy="1794295"/>
          </a:xfrm>
        </p:spPr>
        <p:txBody>
          <a:bodyPr/>
          <a:lstStyle/>
          <a:p>
            <a:pPr>
              <a:buFont typeface="Wingdings" panose="05000000000000000000" pitchFamily="2" charset="2"/>
              <a:buChar char="§"/>
            </a:pPr>
            <a:r>
              <a:rPr lang="en-IN" dirty="0"/>
              <a:t>Data source- </a:t>
            </a:r>
            <a:r>
              <a:rPr lang="en-IN" u="sng" dirty="0">
                <a:hlinkClick r:id="rId2"/>
              </a:rPr>
              <a:t>https://data.gov.in/resources/approved-hotelsrestaurantsair-catering-unitstime-share-resortsapartmentsconvention</a:t>
            </a:r>
            <a:r>
              <a:rPr lang="en-IN" dirty="0"/>
              <a:t> (CSV format)</a:t>
            </a:r>
          </a:p>
          <a:p>
            <a:pPr>
              <a:buFont typeface="Wingdings" panose="05000000000000000000" pitchFamily="2" charset="2"/>
              <a:buChar char="§"/>
            </a:pPr>
            <a:r>
              <a:rPr lang="en-IN" dirty="0"/>
              <a:t>The above data has been published by the Ministry of Tourism for Classifying/ Re-classifying Hotels under various categories at the project </a:t>
            </a:r>
          </a:p>
          <a:p>
            <a:pPr>
              <a:buFont typeface="Wingdings" panose="05000000000000000000" pitchFamily="2" charset="2"/>
              <a:buChar char="§"/>
            </a:pPr>
            <a:r>
              <a:rPr lang="en-IN" dirty="0"/>
              <a:t>The Hotel are specifically classified in five premier categories: Heritage Grand, Heritage Classic, Heritage Basic, 5 Star Deluxe, 5 Star and 4 Star</a:t>
            </a:r>
          </a:p>
          <a:p>
            <a:pPr>
              <a:buFont typeface="Wingdings" panose="05000000000000000000" pitchFamily="2" charset="2"/>
              <a:buChar char="§"/>
            </a:pPr>
            <a:endParaRPr lang="en-IN"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bwMode="grayWhite">
          <a:xfrm>
            <a:off x="11677425" y="6322399"/>
            <a:ext cx="370575" cy="365125"/>
          </a:xfrm>
        </p:spPr>
        <p:txBody>
          <a:bodyPr/>
          <a:lstStyle/>
          <a:p>
            <a:fld id="{19B51A1E-902D-48AF-9020-955120F399B6}" type="slidenum">
              <a:rPr lang="en-US" smtClean="0"/>
              <a:pPr/>
              <a:t>5</a:t>
            </a:fld>
            <a:endParaRPr lang="en-US" dirty="0"/>
          </a:p>
        </p:txBody>
      </p:sp>
      <p:pic>
        <p:nvPicPr>
          <p:cNvPr id="15" name="Picture 14">
            <a:extLst>
              <a:ext uri="{FF2B5EF4-FFF2-40B4-BE49-F238E27FC236}">
                <a16:creationId xmlns:a16="http://schemas.microsoft.com/office/drawing/2014/main" id="{2050D76B-5948-4E96-8ABE-33E56E01D97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4082" y="2778855"/>
            <a:ext cx="3060724" cy="3258276"/>
          </a:xfrm>
          <a:prstGeom prst="rect">
            <a:avLst/>
          </a:prstGeom>
          <a:noFill/>
          <a:ln>
            <a:noFill/>
          </a:ln>
        </p:spPr>
      </p:pic>
      <p:sp>
        <p:nvSpPr>
          <p:cNvPr id="16" name="Content Placeholder 4">
            <a:extLst>
              <a:ext uri="{FF2B5EF4-FFF2-40B4-BE49-F238E27FC236}">
                <a16:creationId xmlns:a16="http://schemas.microsoft.com/office/drawing/2014/main" id="{75304A50-FFC7-488C-BEBC-179C259BAC5E}"/>
              </a:ext>
            </a:extLst>
          </p:cNvPr>
          <p:cNvSpPr txBox="1">
            <a:spLocks/>
          </p:cNvSpPr>
          <p:nvPr/>
        </p:nvSpPr>
        <p:spPr>
          <a:xfrm>
            <a:off x="345734" y="2955776"/>
            <a:ext cx="8217420" cy="4738777"/>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lumMod val="7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lumMod val="7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dirty="0"/>
              <a:t>The </a:t>
            </a:r>
            <a:r>
              <a:rPr lang="en-IN" dirty="0" err="1"/>
              <a:t>Nominatim</a:t>
            </a:r>
            <a:r>
              <a:rPr lang="en-IN" dirty="0"/>
              <a:t> library from </a:t>
            </a:r>
            <a:r>
              <a:rPr lang="en-IN" dirty="0" err="1"/>
              <a:t>geocoders.geopy</a:t>
            </a:r>
            <a:r>
              <a:rPr lang="en-IN" dirty="0"/>
              <a:t> package has been used to find the Longitude and Latitude of Hotel Locations. </a:t>
            </a:r>
          </a:p>
          <a:p>
            <a:pPr>
              <a:buFont typeface="Wingdings" panose="05000000000000000000" pitchFamily="2" charset="2"/>
              <a:buChar char="§"/>
            </a:pPr>
            <a:r>
              <a:rPr lang="en-IN" dirty="0"/>
              <a:t>The irrelevant data columns: Phone, Fax, Email ID and Website have been removed. </a:t>
            </a:r>
          </a:p>
          <a:p>
            <a:pPr>
              <a:buFont typeface="Wingdings" panose="05000000000000000000" pitchFamily="2" charset="2"/>
              <a:buChar char="§"/>
            </a:pPr>
            <a:r>
              <a:rPr lang="en-IN" dirty="0"/>
              <a:t>After data cleaning, there are 306 samples and 7 features in the given data frame along with one dummy column named as Dummy-1 for analysis purpose.</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430806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ingle firework from center" title="Single firework from center">
            <a:extLst>
              <a:ext uri="{FF2B5EF4-FFF2-40B4-BE49-F238E27FC236}">
                <a16:creationId xmlns:a16="http://schemas.microsoft.com/office/drawing/2014/main" id="{34930B1C-247A-4883-98E4-9A2A3441ED27}"/>
              </a:ext>
            </a:extLst>
          </p:cNvPr>
          <p:cNvPicPr>
            <a:picLocks noGrp="1" noChangeAspect="1"/>
          </p:cNvPicPr>
          <p:nvPr>
            <p:ph type="pic" sz="quarter" idx="13"/>
          </p:nvPr>
        </p:nvPicPr>
        <p:blipFill rotWithShape="1">
          <a:blip r:embed="rId2"/>
          <a:stretch/>
        </p:blipFill>
        <p:spPr>
          <a:xfrm>
            <a:off x="154671" y="170476"/>
            <a:ext cx="11882658" cy="6060155"/>
          </a:xfrm>
          <a:prstGeom prst="rect">
            <a:avLst/>
          </a:prstGeom>
          <a:no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569110" y="4954029"/>
            <a:ext cx="8226301" cy="1011694"/>
          </a:xfrm>
          <a:prstGeom prst="rect">
            <a:avLst/>
          </a:prstGeom>
          <a:gradFill>
            <a:gsLst>
              <a:gs pos="83186">
                <a:schemeClr val="tx1"/>
              </a:gs>
              <a:gs pos="0">
                <a:schemeClr val="accent1">
                  <a:alpha val="50000"/>
                </a:schemeClr>
              </a:gs>
              <a:gs pos="46000">
                <a:schemeClr val="accent1">
                  <a:lumMod val="50000"/>
                  <a:alpha val="90000"/>
                </a:schemeClr>
              </a:gs>
            </a:gsLst>
            <a:lin ang="3600000" scaled="0"/>
          </a:gradFill>
        </p:spPr>
        <p:txBody>
          <a:bodyPr anchor="t">
            <a:normAutofit/>
          </a:bodyPr>
          <a:lstStyle/>
          <a:p>
            <a:r>
              <a:rPr lang="en-IN" b="1" dirty="0"/>
              <a:t> Exploratory  Data Analysis</a:t>
            </a:r>
            <a:endParaRPr lang="en-IN"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bwMode="grayWhite">
          <a:xfrm>
            <a:off x="11677425" y="6322399"/>
            <a:ext cx="370575" cy="365125"/>
          </a:xfrm>
          <a:prstGeom prst="rect">
            <a:avLst/>
          </a:prstGeom>
          <a:noFill/>
          <a:ln>
            <a:solidFill>
              <a:schemeClr val="accent1"/>
            </a:solidFill>
          </a:ln>
          <a:effectLst>
            <a:glow rad="63500">
              <a:schemeClr val="accent1">
                <a:satMod val="175000"/>
                <a:alpha val="40000"/>
              </a:schemeClr>
            </a:glow>
          </a:effectLst>
        </p:spPr>
        <p:txBody>
          <a:bodyPr anchor="ctr">
            <a:normAutofit/>
          </a:bodyPr>
          <a:lstStyle/>
          <a:p>
            <a:pPr>
              <a:spcAft>
                <a:spcPts val="600"/>
              </a:spcAft>
            </a:pPr>
            <a:fld id="{19B51A1E-902D-48AF-9020-955120F399B6}" type="slidenum">
              <a:rPr lang="en-US" smtClean="0"/>
              <a:pPr>
                <a:spcAft>
                  <a:spcPts val="600"/>
                </a:spcAft>
              </a:pPr>
              <a:t>6</a:t>
            </a:fld>
            <a:endParaRPr lang="en-US"/>
          </a:p>
        </p:txBody>
      </p:sp>
    </p:spTree>
    <p:extLst>
      <p:ext uri="{BB962C8B-B14F-4D97-AF65-F5344CB8AC3E}">
        <p14:creationId xmlns:p14="http://schemas.microsoft.com/office/powerpoint/2010/main" val="322182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145285" y="373811"/>
            <a:ext cx="5472000" cy="694755"/>
          </a:xfrm>
        </p:spPr>
        <p:txBody>
          <a:bodyPr/>
          <a:lstStyle/>
          <a:p>
            <a:pPr marL="266700" lvl="1" indent="0">
              <a:buNone/>
            </a:pPr>
            <a:r>
              <a:rPr lang="en-IN" sz="1800" dirty="0"/>
              <a:t>Distribution of Hotels: Pie-Chart Distribution</a:t>
            </a:r>
          </a:p>
          <a:p>
            <a:pPr lvl="1"/>
            <a:endParaRPr lang="en-IN" dirty="0"/>
          </a:p>
        </p:txBody>
      </p:sp>
      <p:sp>
        <p:nvSpPr>
          <p:cNvPr id="25" name="Subtitle 24">
            <a:extLst>
              <a:ext uri="{FF2B5EF4-FFF2-40B4-BE49-F238E27FC236}">
                <a16:creationId xmlns:a16="http://schemas.microsoft.com/office/drawing/2014/main" id="{66EEB513-467F-4991-82EC-AD68FC13249F}"/>
              </a:ext>
            </a:extLst>
          </p:cNvPr>
          <p:cNvSpPr>
            <a:spLocks noGrp="1"/>
          </p:cNvSpPr>
          <p:nvPr>
            <p:ph type="subTitle" idx="1"/>
          </p:nvPr>
        </p:nvSpPr>
        <p:spPr>
          <a:xfrm>
            <a:off x="7102415" y="2204590"/>
            <a:ext cx="4848045" cy="2079487"/>
          </a:xfrm>
        </p:spPr>
        <p:txBody>
          <a:bodyPr/>
          <a:lstStyle/>
          <a:p>
            <a:pPr marL="285750" indent="-285750">
              <a:buFont typeface="Wingdings" panose="05000000000000000000" pitchFamily="2" charset="2"/>
              <a:buChar char="q"/>
            </a:pPr>
            <a:r>
              <a:rPr lang="en-IN" dirty="0"/>
              <a:t>The number of 4-Star Hotels are found to be highest in India out of these five segments. While 5-Star Deluxe are 2</a:t>
            </a:r>
            <a:r>
              <a:rPr lang="en-IN" baseline="30000" dirty="0"/>
              <a:t>nd</a:t>
            </a:r>
            <a:r>
              <a:rPr lang="en-IN" dirty="0"/>
              <a:t> highest. </a:t>
            </a:r>
          </a:p>
          <a:p>
            <a:pPr marL="285750" indent="-285750">
              <a:buFont typeface="Wingdings" panose="05000000000000000000" pitchFamily="2" charset="2"/>
              <a:buChar char="q"/>
            </a:pPr>
            <a:r>
              <a:rPr lang="en-IN" dirty="0"/>
              <a:t>There are very low number of top premier Hotel segment i.e. Heritage Classic and Heritage Grand 0.7% and 1.6% respectively while comparing to other segments.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bwMode="grayWhite"/>
        <p:txBody>
          <a:bodyPr/>
          <a:lstStyle/>
          <a:p>
            <a:fld id="{19B51A1E-902D-48AF-9020-955120F399B6}" type="slidenum">
              <a:rPr lang="en-US" smtClean="0"/>
              <a:pPr/>
              <a:t>7</a:t>
            </a:fld>
            <a:endParaRPr lang="en-US" dirty="0"/>
          </a:p>
        </p:txBody>
      </p:sp>
      <p:pic>
        <p:nvPicPr>
          <p:cNvPr id="14" name="Picture 13" descr="A picture containing drawing&#10;&#10;Description automatically generated">
            <a:extLst>
              <a:ext uri="{FF2B5EF4-FFF2-40B4-BE49-F238E27FC236}">
                <a16:creationId xmlns:a16="http://schemas.microsoft.com/office/drawing/2014/main" id="{EE307D63-0A31-492D-A9C6-122385180BE9}"/>
              </a:ext>
            </a:extLst>
          </p:cNvPr>
          <p:cNvPicPr>
            <a:picLocks noChangeAspect="1"/>
          </p:cNvPicPr>
          <p:nvPr/>
        </p:nvPicPr>
        <p:blipFill>
          <a:blip r:embed="rId2"/>
          <a:stretch>
            <a:fillRect/>
          </a:stretch>
        </p:blipFill>
        <p:spPr>
          <a:xfrm>
            <a:off x="575140" y="1201796"/>
            <a:ext cx="6449222" cy="4284604"/>
          </a:xfrm>
          <a:prstGeom prst="rect">
            <a:avLst/>
          </a:prstGeom>
        </p:spPr>
      </p:pic>
    </p:spTree>
    <p:extLst>
      <p:ext uri="{BB962C8B-B14F-4D97-AF65-F5344CB8AC3E}">
        <p14:creationId xmlns:p14="http://schemas.microsoft.com/office/powerpoint/2010/main" val="1329746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145285" y="373811"/>
            <a:ext cx="5472000" cy="694755"/>
          </a:xfrm>
        </p:spPr>
        <p:txBody>
          <a:bodyPr/>
          <a:lstStyle/>
          <a:p>
            <a:pPr marL="266700" lvl="1" indent="0">
              <a:buNone/>
            </a:pPr>
            <a:r>
              <a:rPr lang="en-IN" sz="1800" dirty="0"/>
              <a:t>Distribution of Hotels: Bar-Chart Distribution</a:t>
            </a:r>
          </a:p>
          <a:p>
            <a:pPr lvl="1"/>
            <a:endParaRPr lang="en-IN" dirty="0"/>
          </a:p>
        </p:txBody>
      </p:sp>
      <p:sp>
        <p:nvSpPr>
          <p:cNvPr id="25" name="Subtitle 24">
            <a:extLst>
              <a:ext uri="{FF2B5EF4-FFF2-40B4-BE49-F238E27FC236}">
                <a16:creationId xmlns:a16="http://schemas.microsoft.com/office/drawing/2014/main" id="{66EEB513-467F-4991-82EC-AD68FC13249F}"/>
              </a:ext>
            </a:extLst>
          </p:cNvPr>
          <p:cNvSpPr>
            <a:spLocks noGrp="1"/>
          </p:cNvSpPr>
          <p:nvPr>
            <p:ph type="subTitle" idx="1"/>
          </p:nvPr>
        </p:nvSpPr>
        <p:spPr>
          <a:xfrm>
            <a:off x="7056408" y="2887887"/>
            <a:ext cx="4848045" cy="877916"/>
          </a:xfrm>
        </p:spPr>
        <p:txBody>
          <a:bodyPr/>
          <a:lstStyle/>
          <a:p>
            <a:pPr marL="285750" indent="-285750">
              <a:buFont typeface="Wingdings" panose="05000000000000000000" pitchFamily="2" charset="2"/>
              <a:buChar char="q"/>
            </a:pPr>
            <a:r>
              <a:rPr lang="en-IN" dirty="0"/>
              <a:t>x-axis: Hotel Type</a:t>
            </a:r>
          </a:p>
          <a:p>
            <a:pPr marL="285750" indent="-285750">
              <a:buFont typeface="Wingdings" panose="05000000000000000000" pitchFamily="2" charset="2"/>
              <a:buChar char="q"/>
            </a:pPr>
            <a:r>
              <a:rPr lang="en-IN" dirty="0"/>
              <a:t>y-axis: Number of Hotels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bwMode="grayWhite"/>
        <p:txBody>
          <a:bodyPr/>
          <a:lstStyle/>
          <a:p>
            <a:fld id="{19B51A1E-902D-48AF-9020-955120F399B6}" type="slidenum">
              <a:rPr lang="en-US" smtClean="0"/>
              <a:pPr/>
              <a:t>8</a:t>
            </a:fld>
            <a:endParaRPr lang="en-US" dirty="0"/>
          </a:p>
        </p:txBody>
      </p:sp>
      <p:pic>
        <p:nvPicPr>
          <p:cNvPr id="7" name="Picture 6">
            <a:extLst>
              <a:ext uri="{FF2B5EF4-FFF2-40B4-BE49-F238E27FC236}">
                <a16:creationId xmlns:a16="http://schemas.microsoft.com/office/drawing/2014/main" id="{E43F8C39-4E82-4971-B124-19CA57CB54A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4759" y="1293810"/>
            <a:ext cx="6321354" cy="4140831"/>
          </a:xfrm>
          <a:prstGeom prst="rect">
            <a:avLst/>
          </a:prstGeom>
          <a:noFill/>
          <a:ln>
            <a:noFill/>
          </a:ln>
        </p:spPr>
      </p:pic>
    </p:spTree>
    <p:extLst>
      <p:ext uri="{BB962C8B-B14F-4D97-AF65-F5344CB8AC3E}">
        <p14:creationId xmlns:p14="http://schemas.microsoft.com/office/powerpoint/2010/main" val="306579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3B7D2F0-D16B-4916-87C1-9B29D9E765CF}"/>
              </a:ext>
            </a:extLst>
          </p:cNvPr>
          <p:cNvSpPr>
            <a:spLocks noGrp="1"/>
          </p:cNvSpPr>
          <p:nvPr>
            <p:ph sz="half" idx="15"/>
          </p:nvPr>
        </p:nvSpPr>
        <p:spPr>
          <a:xfrm>
            <a:off x="7113898" y="2041072"/>
            <a:ext cx="5472000" cy="694755"/>
          </a:xfrm>
        </p:spPr>
        <p:txBody>
          <a:bodyPr/>
          <a:lstStyle/>
          <a:p>
            <a:pPr marL="0" indent="0">
              <a:buNone/>
            </a:pPr>
            <a:r>
              <a:rPr lang="en-IN" sz="1800" dirty="0"/>
              <a:t>Distribution of Hotels: </a:t>
            </a:r>
            <a:r>
              <a:rPr lang="en-IN" dirty="0"/>
              <a:t>State-wise Distribution</a:t>
            </a:r>
          </a:p>
          <a:p>
            <a:pPr lvl="1"/>
            <a:endParaRPr lang="en-IN" dirty="0"/>
          </a:p>
        </p:txBody>
      </p:sp>
      <p:sp>
        <p:nvSpPr>
          <p:cNvPr id="25" name="Subtitle 24">
            <a:extLst>
              <a:ext uri="{FF2B5EF4-FFF2-40B4-BE49-F238E27FC236}">
                <a16:creationId xmlns:a16="http://schemas.microsoft.com/office/drawing/2014/main" id="{66EEB513-467F-4991-82EC-AD68FC13249F}"/>
              </a:ext>
            </a:extLst>
          </p:cNvPr>
          <p:cNvSpPr>
            <a:spLocks noGrp="1"/>
          </p:cNvSpPr>
          <p:nvPr>
            <p:ph type="subTitle" idx="1"/>
          </p:nvPr>
        </p:nvSpPr>
        <p:spPr>
          <a:xfrm>
            <a:off x="7241695" y="2865764"/>
            <a:ext cx="4621017" cy="877916"/>
          </a:xfrm>
        </p:spPr>
        <p:txBody>
          <a:bodyPr/>
          <a:lstStyle/>
          <a:p>
            <a:pPr marL="285750" indent="-285750">
              <a:buFont typeface="Wingdings" panose="05000000000000000000" pitchFamily="2" charset="2"/>
              <a:buChar char="q"/>
            </a:pPr>
            <a:r>
              <a:rPr lang="en-IN" dirty="0"/>
              <a:t>x-axis: State</a:t>
            </a:r>
          </a:p>
          <a:p>
            <a:pPr marL="285750" indent="-285750">
              <a:buFont typeface="Wingdings" panose="05000000000000000000" pitchFamily="2" charset="2"/>
              <a:buChar char="q"/>
            </a:pPr>
            <a:r>
              <a:rPr lang="en-IN" dirty="0"/>
              <a:t>y-axis: Number of Hotels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bwMode="grayWhite"/>
        <p:txBody>
          <a:bodyPr/>
          <a:lstStyle/>
          <a:p>
            <a:fld id="{19B51A1E-902D-48AF-9020-955120F399B6}" type="slidenum">
              <a:rPr lang="en-US" smtClean="0"/>
              <a:pPr/>
              <a:t>9</a:t>
            </a:fld>
            <a:endParaRPr lang="en-US" dirty="0"/>
          </a:p>
        </p:txBody>
      </p:sp>
      <p:pic>
        <p:nvPicPr>
          <p:cNvPr id="3" name="Picture 2" descr="A picture containing sitting, people&#10;&#10;Description automatically generated">
            <a:extLst>
              <a:ext uri="{FF2B5EF4-FFF2-40B4-BE49-F238E27FC236}">
                <a16:creationId xmlns:a16="http://schemas.microsoft.com/office/drawing/2014/main" id="{B9699F74-187F-4EA0-A29D-7182B922E04D}"/>
              </a:ext>
            </a:extLst>
          </p:cNvPr>
          <p:cNvPicPr>
            <a:picLocks noChangeAspect="1"/>
          </p:cNvPicPr>
          <p:nvPr/>
        </p:nvPicPr>
        <p:blipFill>
          <a:blip r:embed="rId2"/>
          <a:stretch>
            <a:fillRect/>
          </a:stretch>
        </p:blipFill>
        <p:spPr>
          <a:xfrm>
            <a:off x="287547" y="250724"/>
            <a:ext cx="6584808" cy="5832988"/>
          </a:xfrm>
          <a:prstGeom prst="rect">
            <a:avLst/>
          </a:prstGeom>
        </p:spPr>
      </p:pic>
    </p:spTree>
    <p:extLst>
      <p:ext uri="{BB962C8B-B14F-4D97-AF65-F5344CB8AC3E}">
        <p14:creationId xmlns:p14="http://schemas.microsoft.com/office/powerpoint/2010/main" val="3434475560"/>
      </p:ext>
    </p:extLst>
  </p:cSld>
  <p:clrMapOvr>
    <a:masterClrMapping/>
  </p:clrMapOvr>
</p:sld>
</file>

<file path=ppt/theme/theme1.xml><?xml version="1.0" encoding="utf-8"?>
<a:theme xmlns:a="http://schemas.openxmlformats.org/drawingml/2006/main" name="Office Theme">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83186">
              <a:schemeClr val="tx1"/>
            </a:gs>
            <a:gs pos="0">
              <a:schemeClr val="accent1">
                <a:alpha val="50000"/>
              </a:schemeClr>
            </a:gs>
            <a:gs pos="46000">
              <a:schemeClr val="accent1">
                <a:lumMod val="50000"/>
                <a:alpha val="90000"/>
              </a:schemeClr>
            </a:gs>
          </a:gsLst>
          <a:lin ang="3600000" scaled="0"/>
        </a:gradFill>
      </a:spPr>
      <a:bodyPr vert="horz" lIns="72000" tIns="180000" rIns="180000" bIns="0" rtlCol="0" anchor="t">
        <a:noAutofit/>
      </a:bodyPr>
      <a:lstStyle>
        <a:defPPr algn="r">
          <a:lnSpc>
            <a:spcPts val="4700"/>
          </a:lnSpc>
          <a:spcBef>
            <a:spcPct val="0"/>
          </a:spcBef>
          <a:defRPr sz="4500">
            <a:solidFill>
              <a:schemeClr val="bg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TF00564740_Dark wood presentation_CLR_v3" id="{49638A16-5E55-4B30-AEB1-0A03F30AF386}" vid="{D58A18CD-A37E-4397-8A63-7F191E6C54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35D37E-7F4E-4FAA-AEBF-D3016C5066C4}">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71af3243-3dd4-4a8d-8c0d-dd76da1f02a5"/>
    <ds:schemaRef ds:uri="http://www.w3.org/XML/1998/namespace"/>
  </ds:schemaRefs>
</ds:datastoreItem>
</file>

<file path=customXml/itemProps2.xml><?xml version="1.0" encoding="utf-8"?>
<ds:datastoreItem xmlns:ds="http://schemas.openxmlformats.org/officeDocument/2006/customXml" ds:itemID="{A54D3619-0FAE-444B-BDB2-2354531561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B36EA-CF11-40D0-93CA-F9002F3EA3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876</Words>
  <Application>Microsoft Office PowerPoint</Application>
  <PresentationFormat>Widescreen</PresentationFormat>
  <Paragraphs>82</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Rockwell</vt:lpstr>
      <vt:lpstr>Times New Roman</vt:lpstr>
      <vt:lpstr>Wingdings</vt:lpstr>
      <vt:lpstr>Office Theme</vt:lpstr>
      <vt:lpstr>Analysis of the segmentation of Indian World-class standard services Hotel &amp; Restaurants</vt:lpstr>
      <vt:lpstr>Introduction</vt:lpstr>
      <vt:lpstr>Introduction</vt:lpstr>
      <vt:lpstr>Data acquisition and cleaning</vt:lpstr>
      <vt:lpstr>Data acquisition and cleaning</vt:lpstr>
      <vt:lpstr> Exploratory  Data Analysis</vt:lpstr>
      <vt:lpstr>PowerPoint Presentation</vt:lpstr>
      <vt:lpstr>PowerPoint Presentation</vt:lpstr>
      <vt:lpstr>PowerPoint Presentation</vt:lpstr>
      <vt:lpstr>PowerPoint Presentation</vt:lpstr>
      <vt:lpstr>PowerPoint Presentation</vt:lpstr>
      <vt:lpstr>K-means Clustering:  Algorithm </vt:lpstr>
      <vt:lpstr>PowerPoint Presentation</vt:lpstr>
      <vt:lpstr>PowerPoint Presentation</vt:lpstr>
      <vt:lpstr>Run k-means to cluster the neighbourhood into 3 clusters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2020-02-06T17:40:36Z</dcterms:created>
  <dcterms:modified xsi:type="dcterms:W3CDTF">2020-02-07T18:55:02Z</dcterms:modified>
</cp:coreProperties>
</file>